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5" r:id="rId1"/>
  </p:sldMasterIdLst>
  <p:notesMasterIdLst>
    <p:notesMasterId r:id="rId31"/>
  </p:notesMasterIdLst>
  <p:sldIdLst>
    <p:sldId id="256" r:id="rId2"/>
    <p:sldId id="263" r:id="rId3"/>
    <p:sldId id="257" r:id="rId4"/>
    <p:sldId id="258" r:id="rId5"/>
    <p:sldId id="259" r:id="rId6"/>
    <p:sldId id="260" r:id="rId7"/>
    <p:sldId id="261" r:id="rId8"/>
    <p:sldId id="286" r:id="rId9"/>
    <p:sldId id="262" r:id="rId10"/>
    <p:sldId id="264" r:id="rId11"/>
    <p:sldId id="266" r:id="rId12"/>
    <p:sldId id="267" r:id="rId13"/>
    <p:sldId id="268" r:id="rId14"/>
    <p:sldId id="272" r:id="rId15"/>
    <p:sldId id="270" r:id="rId16"/>
    <p:sldId id="271" r:id="rId17"/>
    <p:sldId id="274" r:id="rId18"/>
    <p:sldId id="273" r:id="rId19"/>
    <p:sldId id="279" r:id="rId20"/>
    <p:sldId id="275" r:id="rId21"/>
    <p:sldId id="276" r:id="rId22"/>
    <p:sldId id="277" r:id="rId23"/>
    <p:sldId id="278" r:id="rId24"/>
    <p:sldId id="281" r:id="rId25"/>
    <p:sldId id="287" r:id="rId26"/>
    <p:sldId id="283" r:id="rId27"/>
    <p:sldId id="280" r:id="rId28"/>
    <p:sldId id="282"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AD8"/>
    <a:srgbClr val="495210"/>
    <a:srgbClr val="FF33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91404"/>
  </p:normalViewPr>
  <p:slideViewPr>
    <p:cSldViewPr snapToGrid="0">
      <p:cViewPr varScale="1">
        <p:scale>
          <a:sx n="95" d="100"/>
          <a:sy n="95" d="100"/>
        </p:scale>
        <p:origin x="112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2A98C8-EDF0-AC45-8804-54D058EC277C}" type="datetimeFigureOut">
              <a:rPr lang="en-US" smtClean="0"/>
              <a:t>11/22/23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E44A2A-6D64-8E4B-AABE-0C0F20AB3D57}" type="slidenum">
              <a:rPr lang="en-US" smtClean="0"/>
              <a:t>‹#›</a:t>
            </a:fld>
            <a:endParaRPr lang="en-US"/>
          </a:p>
        </p:txBody>
      </p:sp>
    </p:spTree>
    <p:extLst>
      <p:ext uri="{BB962C8B-B14F-4D97-AF65-F5344CB8AC3E}">
        <p14:creationId xmlns:p14="http://schemas.microsoft.com/office/powerpoint/2010/main" val="1545118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2</a:t>
            </a:fld>
            <a:endParaRPr lang="en-US"/>
          </a:p>
        </p:txBody>
      </p:sp>
    </p:spTree>
    <p:extLst>
      <p:ext uri="{BB962C8B-B14F-4D97-AF65-F5344CB8AC3E}">
        <p14:creationId xmlns:p14="http://schemas.microsoft.com/office/powerpoint/2010/main" val="3963096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3</a:t>
            </a:fld>
            <a:endParaRPr lang="en-US"/>
          </a:p>
        </p:txBody>
      </p:sp>
    </p:spTree>
    <p:extLst>
      <p:ext uri="{BB962C8B-B14F-4D97-AF65-F5344CB8AC3E}">
        <p14:creationId xmlns:p14="http://schemas.microsoft.com/office/powerpoint/2010/main" val="3675214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5</a:t>
            </a:fld>
            <a:endParaRPr lang="en-US"/>
          </a:p>
        </p:txBody>
      </p:sp>
    </p:spTree>
    <p:extLst>
      <p:ext uri="{BB962C8B-B14F-4D97-AF65-F5344CB8AC3E}">
        <p14:creationId xmlns:p14="http://schemas.microsoft.com/office/powerpoint/2010/main" val="2123975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6</a:t>
            </a:fld>
            <a:endParaRPr lang="en-US"/>
          </a:p>
        </p:txBody>
      </p:sp>
    </p:spTree>
    <p:extLst>
      <p:ext uri="{BB962C8B-B14F-4D97-AF65-F5344CB8AC3E}">
        <p14:creationId xmlns:p14="http://schemas.microsoft.com/office/powerpoint/2010/main" val="813747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7</a:t>
            </a:fld>
            <a:endParaRPr lang="en-US"/>
          </a:p>
        </p:txBody>
      </p:sp>
    </p:spTree>
    <p:extLst>
      <p:ext uri="{BB962C8B-B14F-4D97-AF65-F5344CB8AC3E}">
        <p14:creationId xmlns:p14="http://schemas.microsoft.com/office/powerpoint/2010/main" val="3284685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8</a:t>
            </a:fld>
            <a:endParaRPr lang="en-US"/>
          </a:p>
        </p:txBody>
      </p:sp>
    </p:spTree>
    <p:extLst>
      <p:ext uri="{BB962C8B-B14F-4D97-AF65-F5344CB8AC3E}">
        <p14:creationId xmlns:p14="http://schemas.microsoft.com/office/powerpoint/2010/main" val="2461539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9</a:t>
            </a:fld>
            <a:endParaRPr lang="en-US"/>
          </a:p>
        </p:txBody>
      </p:sp>
    </p:spTree>
    <p:extLst>
      <p:ext uri="{BB962C8B-B14F-4D97-AF65-F5344CB8AC3E}">
        <p14:creationId xmlns:p14="http://schemas.microsoft.com/office/powerpoint/2010/main" val="91361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10</a:t>
            </a:fld>
            <a:endParaRPr lang="en-US"/>
          </a:p>
        </p:txBody>
      </p:sp>
    </p:spTree>
    <p:extLst>
      <p:ext uri="{BB962C8B-B14F-4D97-AF65-F5344CB8AC3E}">
        <p14:creationId xmlns:p14="http://schemas.microsoft.com/office/powerpoint/2010/main" val="919850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11</a:t>
            </a:fld>
            <a:endParaRPr lang="en-US"/>
          </a:p>
        </p:txBody>
      </p:sp>
    </p:spTree>
    <p:extLst>
      <p:ext uri="{BB962C8B-B14F-4D97-AF65-F5344CB8AC3E}">
        <p14:creationId xmlns:p14="http://schemas.microsoft.com/office/powerpoint/2010/main" val="334741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12</a:t>
            </a:fld>
            <a:endParaRPr lang="en-US"/>
          </a:p>
        </p:txBody>
      </p:sp>
    </p:spTree>
    <p:extLst>
      <p:ext uri="{BB962C8B-B14F-4D97-AF65-F5344CB8AC3E}">
        <p14:creationId xmlns:p14="http://schemas.microsoft.com/office/powerpoint/2010/main" val="2287523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13</a:t>
            </a:fld>
            <a:endParaRPr lang="en-US"/>
          </a:p>
        </p:txBody>
      </p:sp>
    </p:spTree>
    <p:extLst>
      <p:ext uri="{BB962C8B-B14F-4D97-AF65-F5344CB8AC3E}">
        <p14:creationId xmlns:p14="http://schemas.microsoft.com/office/powerpoint/2010/main" val="3453407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15</a:t>
            </a:fld>
            <a:endParaRPr lang="en-US"/>
          </a:p>
        </p:txBody>
      </p:sp>
    </p:spTree>
    <p:extLst>
      <p:ext uri="{BB962C8B-B14F-4D97-AF65-F5344CB8AC3E}">
        <p14:creationId xmlns:p14="http://schemas.microsoft.com/office/powerpoint/2010/main" val="1216609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16</a:t>
            </a:fld>
            <a:endParaRPr lang="en-US"/>
          </a:p>
        </p:txBody>
      </p:sp>
    </p:spTree>
    <p:extLst>
      <p:ext uri="{BB962C8B-B14F-4D97-AF65-F5344CB8AC3E}">
        <p14:creationId xmlns:p14="http://schemas.microsoft.com/office/powerpoint/2010/main" val="1897820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18</a:t>
            </a:fld>
            <a:endParaRPr lang="en-US"/>
          </a:p>
        </p:txBody>
      </p:sp>
    </p:spTree>
    <p:extLst>
      <p:ext uri="{BB962C8B-B14F-4D97-AF65-F5344CB8AC3E}">
        <p14:creationId xmlns:p14="http://schemas.microsoft.com/office/powerpoint/2010/main" val="2975482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19</a:t>
            </a:fld>
            <a:endParaRPr lang="en-US"/>
          </a:p>
        </p:txBody>
      </p:sp>
    </p:spTree>
    <p:extLst>
      <p:ext uri="{BB962C8B-B14F-4D97-AF65-F5344CB8AC3E}">
        <p14:creationId xmlns:p14="http://schemas.microsoft.com/office/powerpoint/2010/main" val="1729892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20</a:t>
            </a:fld>
            <a:endParaRPr lang="en-US"/>
          </a:p>
        </p:txBody>
      </p:sp>
    </p:spTree>
    <p:extLst>
      <p:ext uri="{BB962C8B-B14F-4D97-AF65-F5344CB8AC3E}">
        <p14:creationId xmlns:p14="http://schemas.microsoft.com/office/powerpoint/2010/main" val="688770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21</a:t>
            </a:fld>
            <a:endParaRPr lang="en-US"/>
          </a:p>
        </p:txBody>
      </p:sp>
    </p:spTree>
    <p:extLst>
      <p:ext uri="{BB962C8B-B14F-4D97-AF65-F5344CB8AC3E}">
        <p14:creationId xmlns:p14="http://schemas.microsoft.com/office/powerpoint/2010/main" val="405185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22</a:t>
            </a:fld>
            <a:endParaRPr lang="en-US"/>
          </a:p>
        </p:txBody>
      </p:sp>
    </p:spTree>
    <p:extLst>
      <p:ext uri="{BB962C8B-B14F-4D97-AF65-F5344CB8AC3E}">
        <p14:creationId xmlns:p14="http://schemas.microsoft.com/office/powerpoint/2010/main" val="174725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23</a:t>
            </a:fld>
            <a:endParaRPr lang="en-US"/>
          </a:p>
        </p:txBody>
      </p:sp>
    </p:spTree>
    <p:extLst>
      <p:ext uri="{BB962C8B-B14F-4D97-AF65-F5344CB8AC3E}">
        <p14:creationId xmlns:p14="http://schemas.microsoft.com/office/powerpoint/2010/main" val="1010162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24</a:t>
            </a:fld>
            <a:endParaRPr lang="en-US"/>
          </a:p>
        </p:txBody>
      </p:sp>
    </p:spTree>
    <p:extLst>
      <p:ext uri="{BB962C8B-B14F-4D97-AF65-F5344CB8AC3E}">
        <p14:creationId xmlns:p14="http://schemas.microsoft.com/office/powerpoint/2010/main" val="1144483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44A2A-6D64-8E4B-AABE-0C0F20AB3D57}" type="slidenum">
              <a:rPr lang="en-US" smtClean="0"/>
              <a:t>25</a:t>
            </a:fld>
            <a:endParaRPr lang="en-US"/>
          </a:p>
        </p:txBody>
      </p:sp>
    </p:spTree>
    <p:extLst>
      <p:ext uri="{BB962C8B-B14F-4D97-AF65-F5344CB8AC3E}">
        <p14:creationId xmlns:p14="http://schemas.microsoft.com/office/powerpoint/2010/main" val="77972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4406-9FC5-ACFE-893D-D4EADEB1A89D}"/>
              </a:ext>
            </a:extLst>
          </p:cNvPr>
          <p:cNvSpPr>
            <a:spLocks noGrp="1"/>
          </p:cNvSpPr>
          <p:nvPr>
            <p:ph type="ctrTitle"/>
          </p:nvPr>
        </p:nvSpPr>
        <p:spPr>
          <a:xfrm>
            <a:off x="308388" y="745440"/>
            <a:ext cx="8132227" cy="3559859"/>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C0AF19C-C14B-F137-2DE9-1992459045F5}"/>
              </a:ext>
            </a:extLst>
          </p:cNvPr>
          <p:cNvSpPr>
            <a:spLocks noGrp="1"/>
          </p:cNvSpPr>
          <p:nvPr>
            <p:ph type="subTitle" idx="1"/>
          </p:nvPr>
        </p:nvSpPr>
        <p:spPr>
          <a:xfrm>
            <a:off x="317308" y="4669316"/>
            <a:ext cx="8132227" cy="13504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C6A999-B8D4-1774-9F1B-9F9FE1B3BFA6}"/>
              </a:ext>
            </a:extLst>
          </p:cNvPr>
          <p:cNvSpPr>
            <a:spLocks noGrp="1"/>
          </p:cNvSpPr>
          <p:nvPr>
            <p:ph type="dt" sz="half" idx="10"/>
          </p:nvPr>
        </p:nvSpPr>
        <p:spPr/>
        <p:txBody>
          <a:bodyPr/>
          <a:lstStyle/>
          <a:p>
            <a:fld id="{F2EE3B7B-C7B5-42CF-90CF-67B3D21B2314}" type="datetime1">
              <a:rPr lang="en-US" smtClean="0"/>
              <a:t>11/22/23</a:t>
            </a:fld>
            <a:endParaRPr lang="en-US"/>
          </a:p>
        </p:txBody>
      </p:sp>
      <p:sp>
        <p:nvSpPr>
          <p:cNvPr id="5" name="Footer Placeholder 4">
            <a:extLst>
              <a:ext uri="{FF2B5EF4-FFF2-40B4-BE49-F238E27FC236}">
                <a16:creationId xmlns:a16="http://schemas.microsoft.com/office/drawing/2014/main" id="{61165D5D-2AE2-6F91-D1EB-6DD8FC3CE64C}"/>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BF0029E4-3A4E-970A-17A8-1E17D37D1F2B}"/>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325066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D22A-1F6D-0DE5-E04A-DC466353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ADD6F-7C93-3CD3-AC8D-28A78787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6E74-14FC-84D9-4B41-7D9FB0D573C4}"/>
              </a:ext>
            </a:extLst>
          </p:cNvPr>
          <p:cNvSpPr>
            <a:spLocks noGrp="1"/>
          </p:cNvSpPr>
          <p:nvPr>
            <p:ph type="dt" sz="half" idx="10"/>
          </p:nvPr>
        </p:nvSpPr>
        <p:spPr/>
        <p:txBody>
          <a:bodyPr/>
          <a:lstStyle/>
          <a:p>
            <a:fld id="{0F996519-E62D-4F8C-AE1E-36928EC7D15C}" type="datetime1">
              <a:rPr lang="en-US" smtClean="0"/>
              <a:t>11/22/23</a:t>
            </a:fld>
            <a:endParaRPr lang="en-US"/>
          </a:p>
        </p:txBody>
      </p:sp>
      <p:sp>
        <p:nvSpPr>
          <p:cNvPr id="5" name="Footer Placeholder 4">
            <a:extLst>
              <a:ext uri="{FF2B5EF4-FFF2-40B4-BE49-F238E27FC236}">
                <a16:creationId xmlns:a16="http://schemas.microsoft.com/office/drawing/2014/main" id="{1F35A7DC-6292-6181-949E-F8BC3FA11BA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050F5C6-EADC-E072-B19B-49BB11DF0309}"/>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331754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2054-1AE7-534F-0CFE-1F0628A09FC1}"/>
              </a:ext>
            </a:extLst>
          </p:cNvPr>
          <p:cNvSpPr>
            <a:spLocks noGrp="1"/>
          </p:cNvSpPr>
          <p:nvPr>
            <p:ph type="title"/>
          </p:nvPr>
        </p:nvSpPr>
        <p:spPr>
          <a:xfrm>
            <a:off x="340138" y="2243708"/>
            <a:ext cx="9156288" cy="3776091"/>
          </a:xfrm>
        </p:spPr>
        <p:txBody>
          <a:bodyPr anchor="b">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88EC2A-45C7-131C-0F4A-56E62EB029C2}"/>
              </a:ext>
            </a:extLst>
          </p:cNvPr>
          <p:cNvSpPr>
            <a:spLocks noGrp="1"/>
          </p:cNvSpPr>
          <p:nvPr>
            <p:ph type="body" idx="1"/>
          </p:nvPr>
        </p:nvSpPr>
        <p:spPr>
          <a:xfrm>
            <a:off x="340137" y="838201"/>
            <a:ext cx="9156289" cy="140550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75A323-2679-E978-8856-2FEBE8F5AE45}"/>
              </a:ext>
            </a:extLst>
          </p:cNvPr>
          <p:cNvSpPr>
            <a:spLocks noGrp="1"/>
          </p:cNvSpPr>
          <p:nvPr>
            <p:ph type="dt" sz="half" idx="10"/>
          </p:nvPr>
        </p:nvSpPr>
        <p:spPr/>
        <p:txBody>
          <a:bodyPr/>
          <a:lstStyle/>
          <a:p>
            <a:fld id="{6477AEB6-FCE1-4CD5-923B-84E54F1460D5}" type="datetime1">
              <a:rPr lang="en-US" smtClean="0"/>
              <a:t>11/22/23</a:t>
            </a:fld>
            <a:endParaRPr lang="en-US"/>
          </a:p>
        </p:txBody>
      </p:sp>
      <p:sp>
        <p:nvSpPr>
          <p:cNvPr id="5" name="Footer Placeholder 4">
            <a:extLst>
              <a:ext uri="{FF2B5EF4-FFF2-40B4-BE49-F238E27FC236}">
                <a16:creationId xmlns:a16="http://schemas.microsoft.com/office/drawing/2014/main" id="{2C971DC2-625E-0477-BF8C-F3CDDCE4B11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EF1A644-D449-E464-C2DF-F045A51899D0}"/>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12262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2719-44A3-3EE8-D757-F0E0F9632AEC}"/>
              </a:ext>
            </a:extLst>
          </p:cNvPr>
          <p:cNvSpPr>
            <a:spLocks noGrp="1"/>
          </p:cNvSpPr>
          <p:nvPr>
            <p:ph type="title"/>
          </p:nvPr>
        </p:nvSpPr>
        <p:spPr>
          <a:xfrm>
            <a:off x="303197" y="750627"/>
            <a:ext cx="10846556" cy="130415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0440DC2-69F2-A056-508C-F5138E71FCA2}"/>
              </a:ext>
            </a:extLst>
          </p:cNvPr>
          <p:cNvSpPr>
            <a:spLocks noGrp="1"/>
          </p:cNvSpPr>
          <p:nvPr>
            <p:ph sz="half" idx="1"/>
          </p:nvPr>
        </p:nvSpPr>
        <p:spPr>
          <a:xfrm>
            <a:off x="1056961" y="2075250"/>
            <a:ext cx="4571288"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DA2243E-0673-54F2-5B38-DF5D2C7367F4}"/>
              </a:ext>
            </a:extLst>
          </p:cNvPr>
          <p:cNvSpPr>
            <a:spLocks noGrp="1"/>
          </p:cNvSpPr>
          <p:nvPr>
            <p:ph sz="half" idx="2"/>
          </p:nvPr>
        </p:nvSpPr>
        <p:spPr>
          <a:xfrm>
            <a:off x="6379560" y="2075250"/>
            <a:ext cx="4770191"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E946B7D-7BAF-8DE9-FB5A-282908B03106}"/>
              </a:ext>
            </a:extLst>
          </p:cNvPr>
          <p:cNvSpPr>
            <a:spLocks noGrp="1"/>
          </p:cNvSpPr>
          <p:nvPr>
            <p:ph type="dt" sz="half" idx="10"/>
          </p:nvPr>
        </p:nvSpPr>
        <p:spPr/>
        <p:txBody>
          <a:bodyPr/>
          <a:lstStyle/>
          <a:p>
            <a:fld id="{96374C2F-71A1-43C9-B2F6-A4FAC8157F1A}" type="datetime1">
              <a:rPr lang="en-US" smtClean="0"/>
              <a:t>11/22/23</a:t>
            </a:fld>
            <a:endParaRPr lang="en-US"/>
          </a:p>
        </p:txBody>
      </p:sp>
      <p:sp>
        <p:nvSpPr>
          <p:cNvPr id="6" name="Footer Placeholder 5">
            <a:extLst>
              <a:ext uri="{FF2B5EF4-FFF2-40B4-BE49-F238E27FC236}">
                <a16:creationId xmlns:a16="http://schemas.microsoft.com/office/drawing/2014/main" id="{0AF99017-BDD7-56C7-43AE-4B86AC78194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CF6E7D63-14BF-E333-B350-75DA58E281CF}"/>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1200328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7F72-3970-859F-C268-E9940EF2D0E4}"/>
              </a:ext>
            </a:extLst>
          </p:cNvPr>
          <p:cNvSpPr>
            <a:spLocks noGrp="1"/>
          </p:cNvSpPr>
          <p:nvPr>
            <p:ph type="title"/>
          </p:nvPr>
        </p:nvSpPr>
        <p:spPr>
          <a:xfrm>
            <a:off x="305649" y="743803"/>
            <a:ext cx="10764271" cy="1025362"/>
          </a:xfrm>
        </p:spPr>
        <p:txBody>
          <a:bodyPr anchor="t"/>
          <a:lstStyle/>
          <a:p>
            <a:r>
              <a:rPr lang="en-US" dirty="0"/>
              <a:t>Click to edit Master title style</a:t>
            </a:r>
          </a:p>
        </p:txBody>
      </p:sp>
      <p:sp>
        <p:nvSpPr>
          <p:cNvPr id="3" name="Text Placeholder 2">
            <a:extLst>
              <a:ext uri="{FF2B5EF4-FFF2-40B4-BE49-F238E27FC236}">
                <a16:creationId xmlns:a16="http://schemas.microsoft.com/office/drawing/2014/main" id="{F9B37CC6-89B8-3CF3-6973-1B5B71782F56}"/>
              </a:ext>
            </a:extLst>
          </p:cNvPr>
          <p:cNvSpPr>
            <a:spLocks noGrp="1"/>
          </p:cNvSpPr>
          <p:nvPr>
            <p:ph type="body" idx="1"/>
          </p:nvPr>
        </p:nvSpPr>
        <p:spPr>
          <a:xfrm>
            <a:off x="1056961" y="1769166"/>
            <a:ext cx="4571287"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0650EB0-E35B-DA3D-B6A1-2422B01C6005}"/>
              </a:ext>
            </a:extLst>
          </p:cNvPr>
          <p:cNvSpPr>
            <a:spLocks noGrp="1"/>
          </p:cNvSpPr>
          <p:nvPr>
            <p:ph sz="half" idx="2"/>
          </p:nvPr>
        </p:nvSpPr>
        <p:spPr>
          <a:xfrm>
            <a:off x="1056961" y="2678597"/>
            <a:ext cx="4571287" cy="3506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57A15D0-F178-1506-0E61-C8FFDF9BD6B5}"/>
              </a:ext>
            </a:extLst>
          </p:cNvPr>
          <p:cNvSpPr>
            <a:spLocks noGrp="1"/>
          </p:cNvSpPr>
          <p:nvPr>
            <p:ph type="body" sz="quarter" idx="3"/>
          </p:nvPr>
        </p:nvSpPr>
        <p:spPr>
          <a:xfrm>
            <a:off x="6498633" y="1769166"/>
            <a:ext cx="4571287"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256CB421-A65A-A7DC-40A7-D8B76F9C3A3A}"/>
              </a:ext>
            </a:extLst>
          </p:cNvPr>
          <p:cNvSpPr>
            <a:spLocks noGrp="1"/>
          </p:cNvSpPr>
          <p:nvPr>
            <p:ph sz="quarter" idx="4"/>
          </p:nvPr>
        </p:nvSpPr>
        <p:spPr>
          <a:xfrm>
            <a:off x="6498633" y="2678596"/>
            <a:ext cx="4571287" cy="3506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7AF5675-5329-D2DB-FAFF-700D076CA886}"/>
              </a:ext>
            </a:extLst>
          </p:cNvPr>
          <p:cNvSpPr>
            <a:spLocks noGrp="1"/>
          </p:cNvSpPr>
          <p:nvPr>
            <p:ph type="dt" sz="half" idx="10"/>
          </p:nvPr>
        </p:nvSpPr>
        <p:spPr/>
        <p:txBody>
          <a:bodyPr/>
          <a:lstStyle/>
          <a:p>
            <a:fld id="{AD631DCC-9916-4BB7-A2E9-25EC84C740A7}" type="datetime1">
              <a:rPr lang="en-US" smtClean="0"/>
              <a:t>11/22/23</a:t>
            </a:fld>
            <a:endParaRPr lang="en-US"/>
          </a:p>
        </p:txBody>
      </p:sp>
      <p:sp>
        <p:nvSpPr>
          <p:cNvPr id="8" name="Footer Placeholder 7">
            <a:extLst>
              <a:ext uri="{FF2B5EF4-FFF2-40B4-BE49-F238E27FC236}">
                <a16:creationId xmlns:a16="http://schemas.microsoft.com/office/drawing/2014/main" id="{D1392A97-07D9-5E5C-2A31-3B7D764CE1B8}"/>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E626143-8FEE-0ABD-25C7-C34AF6568B83}"/>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329454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6EFE-D86C-B076-D4D1-FAD1883E0813}"/>
              </a:ext>
            </a:extLst>
          </p:cNvPr>
          <p:cNvSpPr>
            <a:spLocks noGrp="1"/>
          </p:cNvSpPr>
          <p:nvPr>
            <p:ph type="title"/>
          </p:nvPr>
        </p:nvSpPr>
        <p:spPr>
          <a:xfrm>
            <a:off x="308387" y="757766"/>
            <a:ext cx="7240293" cy="3547534"/>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C23F3B23-C631-4B62-3211-30222ABE1C33}"/>
              </a:ext>
            </a:extLst>
          </p:cNvPr>
          <p:cNvSpPr>
            <a:spLocks noGrp="1"/>
          </p:cNvSpPr>
          <p:nvPr>
            <p:ph type="dt" sz="half" idx="10"/>
          </p:nvPr>
        </p:nvSpPr>
        <p:spPr/>
        <p:txBody>
          <a:bodyPr/>
          <a:lstStyle/>
          <a:p>
            <a:fld id="{AF59146A-335D-4B7F-86AE-5D483B1F631C}" type="datetime1">
              <a:rPr lang="en-US" smtClean="0"/>
              <a:t>11/22/23</a:t>
            </a:fld>
            <a:endParaRPr lang="en-US"/>
          </a:p>
        </p:txBody>
      </p:sp>
      <p:sp>
        <p:nvSpPr>
          <p:cNvPr id="4" name="Footer Placeholder 3">
            <a:extLst>
              <a:ext uri="{FF2B5EF4-FFF2-40B4-BE49-F238E27FC236}">
                <a16:creationId xmlns:a16="http://schemas.microsoft.com/office/drawing/2014/main" id="{7789A1FB-EA0D-F6A3-A4EB-001AA082AAFF}"/>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D671B7-A902-587D-89D0-ECFB738FD702}"/>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93621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27D49-E5B4-0E67-FCFC-62A04E705682}"/>
              </a:ext>
            </a:extLst>
          </p:cNvPr>
          <p:cNvSpPr>
            <a:spLocks noGrp="1"/>
          </p:cNvSpPr>
          <p:nvPr>
            <p:ph type="dt" sz="half" idx="10"/>
          </p:nvPr>
        </p:nvSpPr>
        <p:spPr/>
        <p:txBody>
          <a:bodyPr/>
          <a:lstStyle/>
          <a:p>
            <a:fld id="{DD71D8EC-8E17-4CE6-99C2-C22488572868}" type="datetime1">
              <a:rPr lang="en-US" smtClean="0"/>
              <a:t>11/22/23</a:t>
            </a:fld>
            <a:endParaRPr lang="en-US"/>
          </a:p>
        </p:txBody>
      </p:sp>
      <p:sp>
        <p:nvSpPr>
          <p:cNvPr id="3" name="Footer Placeholder 2">
            <a:extLst>
              <a:ext uri="{FF2B5EF4-FFF2-40B4-BE49-F238E27FC236}">
                <a16:creationId xmlns:a16="http://schemas.microsoft.com/office/drawing/2014/main" id="{6B0E4B02-DD32-C63F-6FEE-BC36E2EFD012}"/>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CF25FA8B-18F7-7DDC-74E0-B1C7139E7B05}"/>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4080104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42A-8FC3-F6BE-4CF7-1490DE4FD462}"/>
              </a:ext>
            </a:extLst>
          </p:cNvPr>
          <p:cNvSpPr>
            <a:spLocks noGrp="1"/>
          </p:cNvSpPr>
          <p:nvPr>
            <p:ph type="title"/>
          </p:nvPr>
        </p:nvSpPr>
        <p:spPr>
          <a:xfrm>
            <a:off x="317395" y="766636"/>
            <a:ext cx="3951745" cy="1510628"/>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AA2BAA-1CCB-696D-D506-5E1747080119}"/>
              </a:ext>
            </a:extLst>
          </p:cNvPr>
          <p:cNvSpPr>
            <a:spLocks noGrp="1"/>
          </p:cNvSpPr>
          <p:nvPr>
            <p:ph idx="1"/>
          </p:nvPr>
        </p:nvSpPr>
        <p:spPr>
          <a:xfrm>
            <a:off x="5105400" y="702452"/>
            <a:ext cx="6249988" cy="53173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0B3C3E7-B970-EF6C-A6D3-6CB81C948775}"/>
              </a:ext>
            </a:extLst>
          </p:cNvPr>
          <p:cNvSpPr>
            <a:spLocks noGrp="1"/>
          </p:cNvSpPr>
          <p:nvPr>
            <p:ph type="body" sz="half" idx="2"/>
          </p:nvPr>
        </p:nvSpPr>
        <p:spPr>
          <a:xfrm>
            <a:off x="323953" y="2277264"/>
            <a:ext cx="3752747" cy="37425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F32464-D130-7DA0-050D-B444566B1A2F}"/>
              </a:ext>
            </a:extLst>
          </p:cNvPr>
          <p:cNvSpPr>
            <a:spLocks noGrp="1"/>
          </p:cNvSpPr>
          <p:nvPr>
            <p:ph type="dt" sz="half" idx="10"/>
          </p:nvPr>
        </p:nvSpPr>
        <p:spPr/>
        <p:txBody>
          <a:bodyPr/>
          <a:lstStyle/>
          <a:p>
            <a:fld id="{9A750ABA-DFFA-4B13-BB77-624D9164A38B}" type="datetime1">
              <a:rPr lang="en-US" smtClean="0"/>
              <a:t>11/22/23</a:t>
            </a:fld>
            <a:endParaRPr lang="en-US"/>
          </a:p>
        </p:txBody>
      </p:sp>
      <p:sp>
        <p:nvSpPr>
          <p:cNvPr id="6" name="Footer Placeholder 5">
            <a:extLst>
              <a:ext uri="{FF2B5EF4-FFF2-40B4-BE49-F238E27FC236}">
                <a16:creationId xmlns:a16="http://schemas.microsoft.com/office/drawing/2014/main" id="{3FC2B3B4-209E-187A-6F86-2F2EAD9F747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36A2A86-6CB1-F027-66AC-8EBFA9D0647A}"/>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256779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8F49-A418-C21F-25DC-E4C2E1716387}"/>
              </a:ext>
            </a:extLst>
          </p:cNvPr>
          <p:cNvSpPr>
            <a:spLocks noGrp="1"/>
          </p:cNvSpPr>
          <p:nvPr>
            <p:ph type="title"/>
          </p:nvPr>
        </p:nvSpPr>
        <p:spPr>
          <a:xfrm>
            <a:off x="318972" y="765850"/>
            <a:ext cx="3995693" cy="1774778"/>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378CDE2-0C1B-D3BE-F399-98D983EF4534}"/>
              </a:ext>
            </a:extLst>
          </p:cNvPr>
          <p:cNvSpPr>
            <a:spLocks noGrp="1"/>
          </p:cNvSpPr>
          <p:nvPr>
            <p:ph type="pic" idx="1"/>
          </p:nvPr>
        </p:nvSpPr>
        <p:spPr>
          <a:xfrm>
            <a:off x="5105400" y="838200"/>
            <a:ext cx="624998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786322-CA2D-A634-C10E-4F22BCE48B7F}"/>
              </a:ext>
            </a:extLst>
          </p:cNvPr>
          <p:cNvSpPr>
            <a:spLocks noGrp="1"/>
          </p:cNvSpPr>
          <p:nvPr>
            <p:ph type="body" sz="half" idx="2"/>
          </p:nvPr>
        </p:nvSpPr>
        <p:spPr>
          <a:xfrm>
            <a:off x="340137" y="2552699"/>
            <a:ext cx="3736563" cy="3467099"/>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D0DD6-F55F-4437-DEC5-FA6028509A2D}"/>
              </a:ext>
            </a:extLst>
          </p:cNvPr>
          <p:cNvSpPr>
            <a:spLocks noGrp="1"/>
          </p:cNvSpPr>
          <p:nvPr>
            <p:ph type="dt" sz="half" idx="10"/>
          </p:nvPr>
        </p:nvSpPr>
        <p:spPr>
          <a:xfrm>
            <a:off x="340137" y="63202"/>
            <a:ext cx="2743200" cy="318221"/>
          </a:xfrm>
        </p:spPr>
        <p:txBody>
          <a:bodyPr/>
          <a:lstStyle/>
          <a:p>
            <a:fld id="{3220A08F-2B1D-4498-A043-7C299B1C2561}" type="datetime1">
              <a:rPr lang="en-US" smtClean="0"/>
              <a:t>11/22/23</a:t>
            </a:fld>
            <a:endParaRPr lang="en-US"/>
          </a:p>
        </p:txBody>
      </p:sp>
      <p:sp>
        <p:nvSpPr>
          <p:cNvPr id="6" name="Footer Placeholder 5">
            <a:extLst>
              <a:ext uri="{FF2B5EF4-FFF2-40B4-BE49-F238E27FC236}">
                <a16:creationId xmlns:a16="http://schemas.microsoft.com/office/drawing/2014/main" id="{595B46D7-EE7C-E399-6A6B-18237228F6B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211B808-3207-D755-3B0B-E1D8814B2FA1}"/>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123090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EBC-9F49-FA9D-D13C-DB380A6281E2}"/>
              </a:ext>
            </a:extLst>
          </p:cNvPr>
          <p:cNvSpPr>
            <a:spLocks noGrp="1"/>
          </p:cNvSpPr>
          <p:nvPr>
            <p:ph type="title"/>
          </p:nvPr>
        </p:nvSpPr>
        <p:spPr>
          <a:xfrm>
            <a:off x="308387" y="757451"/>
            <a:ext cx="10875953" cy="1214650"/>
          </a:xfrm>
        </p:spPr>
        <p:txBody>
          <a:bodyPr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00CB13-23E6-D711-450C-A85A0CB99576}"/>
              </a:ext>
            </a:extLst>
          </p:cNvPr>
          <p:cNvSpPr>
            <a:spLocks noGrp="1"/>
          </p:cNvSpPr>
          <p:nvPr>
            <p:ph type="body" orient="vert" idx="1"/>
          </p:nvPr>
        </p:nvSpPr>
        <p:spPr>
          <a:xfrm>
            <a:off x="335467" y="1972101"/>
            <a:ext cx="10848873" cy="40476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089BB7B-5C14-76DB-FEA8-3DBC09A96516}"/>
              </a:ext>
            </a:extLst>
          </p:cNvPr>
          <p:cNvSpPr>
            <a:spLocks noGrp="1"/>
          </p:cNvSpPr>
          <p:nvPr>
            <p:ph type="dt" sz="half" idx="10"/>
          </p:nvPr>
        </p:nvSpPr>
        <p:spPr/>
        <p:txBody>
          <a:bodyPr/>
          <a:lstStyle/>
          <a:p>
            <a:fld id="{6BAD9902-F134-45BD-ABD2-80C28059B090}" type="datetime1">
              <a:rPr lang="en-US" smtClean="0"/>
              <a:t>11/22/23</a:t>
            </a:fld>
            <a:endParaRPr lang="en-US"/>
          </a:p>
        </p:txBody>
      </p:sp>
      <p:sp>
        <p:nvSpPr>
          <p:cNvPr id="5" name="Footer Placeholder 4">
            <a:extLst>
              <a:ext uri="{FF2B5EF4-FFF2-40B4-BE49-F238E27FC236}">
                <a16:creationId xmlns:a16="http://schemas.microsoft.com/office/drawing/2014/main" id="{48BC13CC-29B3-9FDC-C746-D5D65CC2A5D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AB52A12-895F-E9BE-5289-4E0411BD3F4B}"/>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445562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17614-2270-537D-8B09-6CB65016AD8F}"/>
              </a:ext>
            </a:extLst>
          </p:cNvPr>
          <p:cNvSpPr>
            <a:spLocks noGrp="1"/>
          </p:cNvSpPr>
          <p:nvPr>
            <p:ph type="title" orient="vert"/>
          </p:nvPr>
        </p:nvSpPr>
        <p:spPr>
          <a:xfrm>
            <a:off x="9359496" y="755981"/>
            <a:ext cx="2277552" cy="5338369"/>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0BC98B5-885C-CBB1-A858-76F65F7D28BD}"/>
              </a:ext>
            </a:extLst>
          </p:cNvPr>
          <p:cNvSpPr>
            <a:spLocks noGrp="1"/>
          </p:cNvSpPr>
          <p:nvPr>
            <p:ph type="body" orient="vert" idx="1"/>
          </p:nvPr>
        </p:nvSpPr>
        <p:spPr>
          <a:xfrm>
            <a:off x="838199" y="755981"/>
            <a:ext cx="8230086" cy="5338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E5DAFE-6A83-FB7D-72DF-232EFE20424E}"/>
              </a:ext>
            </a:extLst>
          </p:cNvPr>
          <p:cNvSpPr>
            <a:spLocks noGrp="1"/>
          </p:cNvSpPr>
          <p:nvPr>
            <p:ph type="dt" sz="half" idx="10"/>
          </p:nvPr>
        </p:nvSpPr>
        <p:spPr/>
        <p:txBody>
          <a:bodyPr/>
          <a:lstStyle/>
          <a:p>
            <a:fld id="{C2B04DB0-379A-41B7-9B29-7F42F0D571D5}" type="datetime1">
              <a:rPr lang="en-US" smtClean="0"/>
              <a:t>11/22/23</a:t>
            </a:fld>
            <a:endParaRPr lang="en-US"/>
          </a:p>
        </p:txBody>
      </p:sp>
      <p:sp>
        <p:nvSpPr>
          <p:cNvPr id="5" name="Footer Placeholder 4">
            <a:extLst>
              <a:ext uri="{FF2B5EF4-FFF2-40B4-BE49-F238E27FC236}">
                <a16:creationId xmlns:a16="http://schemas.microsoft.com/office/drawing/2014/main" id="{43B41CCF-A3CD-506E-3AAE-CAEFA8C1BB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420DD9D-25C2-0EDF-A6F4-71946D57B3CD}"/>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944455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F45E2-9197-4E34-029A-725ADAC0C752}"/>
              </a:ext>
            </a:extLst>
          </p:cNvPr>
          <p:cNvSpPr>
            <a:spLocks noGrp="1"/>
          </p:cNvSpPr>
          <p:nvPr>
            <p:ph type="title"/>
          </p:nvPr>
        </p:nvSpPr>
        <p:spPr>
          <a:xfrm>
            <a:off x="308387" y="620202"/>
            <a:ext cx="9956747" cy="143878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8CC19E-63FE-1D76-2550-01FD9A6D9A95}"/>
              </a:ext>
            </a:extLst>
          </p:cNvPr>
          <p:cNvSpPr>
            <a:spLocks noGrp="1"/>
          </p:cNvSpPr>
          <p:nvPr>
            <p:ph type="body" idx="1"/>
          </p:nvPr>
        </p:nvSpPr>
        <p:spPr>
          <a:xfrm>
            <a:off x="335467" y="2306781"/>
            <a:ext cx="9956747" cy="38701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DFA067-55BA-33CD-E6F2-B24B2D5DE896}"/>
              </a:ext>
            </a:extLst>
          </p:cNvPr>
          <p:cNvSpPr>
            <a:spLocks noGrp="1"/>
          </p:cNvSpPr>
          <p:nvPr>
            <p:ph type="dt" sz="half" idx="2"/>
          </p:nvPr>
        </p:nvSpPr>
        <p:spPr>
          <a:xfrm>
            <a:off x="340137" y="63202"/>
            <a:ext cx="2743200" cy="318221"/>
          </a:xfrm>
          <a:prstGeom prst="rect">
            <a:avLst/>
          </a:prstGeom>
        </p:spPr>
        <p:txBody>
          <a:bodyPr vert="horz" lIns="91440" tIns="45720" rIns="91440" bIns="45720" rtlCol="0" anchor="ctr"/>
          <a:lstStyle>
            <a:lvl1pPr algn="l">
              <a:defRPr sz="800">
                <a:solidFill>
                  <a:schemeClr val="tx1"/>
                </a:solidFill>
              </a:defRPr>
            </a:lvl1pPr>
          </a:lstStyle>
          <a:p>
            <a:fld id="{567E9B64-DC09-41C8-9DE3-DA74AF8D2F97}" type="datetime1">
              <a:rPr lang="en-US" smtClean="0"/>
              <a:t>11/22/23</a:t>
            </a:fld>
            <a:endParaRPr lang="en-US" dirty="0"/>
          </a:p>
        </p:txBody>
      </p:sp>
      <p:sp>
        <p:nvSpPr>
          <p:cNvPr id="5" name="Footer Placeholder 4">
            <a:extLst>
              <a:ext uri="{FF2B5EF4-FFF2-40B4-BE49-F238E27FC236}">
                <a16:creationId xmlns:a16="http://schemas.microsoft.com/office/drawing/2014/main" id="{C965EAE2-7EF5-FFAA-CD74-AA63C671197D}"/>
              </a:ext>
            </a:extLst>
          </p:cNvPr>
          <p:cNvSpPr>
            <a:spLocks noGrp="1"/>
          </p:cNvSpPr>
          <p:nvPr>
            <p:ph type="ftr" sz="quarter" idx="3"/>
          </p:nvPr>
        </p:nvSpPr>
        <p:spPr>
          <a:xfrm>
            <a:off x="7344016" y="6424761"/>
            <a:ext cx="4059936" cy="365125"/>
          </a:xfrm>
          <a:prstGeom prst="rect">
            <a:avLst/>
          </a:prstGeom>
        </p:spPr>
        <p:txBody>
          <a:bodyPr vert="horz" lIns="91440" tIns="45720" rIns="91440" bIns="45720" rtlCol="0" anchor="ctr"/>
          <a:lstStyle>
            <a:lvl1pPr algn="r">
              <a:defRPr sz="800" b="0" cap="all" spc="0" baseline="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D109DC1A-2539-3AE9-11EA-B87D22E62CDB}"/>
              </a:ext>
            </a:extLst>
          </p:cNvPr>
          <p:cNvSpPr>
            <a:spLocks noGrp="1"/>
          </p:cNvSpPr>
          <p:nvPr>
            <p:ph type="sldNum" sz="quarter" idx="4"/>
          </p:nvPr>
        </p:nvSpPr>
        <p:spPr>
          <a:xfrm>
            <a:off x="11403951" y="6425816"/>
            <a:ext cx="429768" cy="365125"/>
          </a:xfrm>
          <a:prstGeom prst="rect">
            <a:avLst/>
          </a:prstGeom>
        </p:spPr>
        <p:txBody>
          <a:bodyPr vert="horz" lIns="91440" tIns="45720" rIns="91440" bIns="45720" rtlCol="0" anchor="ctr"/>
          <a:lstStyle>
            <a:lvl1pPr algn="r">
              <a:defRPr sz="800">
                <a:solidFill>
                  <a:schemeClr val="tx1"/>
                </a:solidFill>
              </a:defRPr>
            </a:lvl1pPr>
          </a:lstStyle>
          <a:p>
            <a:fld id="{6E91CC32-6A6B-4E2E-BBA1-6864F305DA26}" type="slidenum">
              <a:rPr lang="en-US" smtClean="0"/>
              <a:t>‹#›</a:t>
            </a:fld>
            <a:endParaRPr lang="en-US" dirty="0"/>
          </a:p>
        </p:txBody>
      </p:sp>
    </p:spTree>
    <p:extLst>
      <p:ext uri="{BB962C8B-B14F-4D97-AF65-F5344CB8AC3E}">
        <p14:creationId xmlns:p14="http://schemas.microsoft.com/office/powerpoint/2010/main" val="319616511"/>
      </p:ext>
    </p:extLst>
  </p:cSld>
  <p:clrMap bg1="dk1" tx1="lt1" bg2="dk2" tx2="lt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34" r:id="rId6"/>
    <p:sldLayoutId id="2147483829" r:id="rId7"/>
    <p:sldLayoutId id="2147483830" r:id="rId8"/>
    <p:sldLayoutId id="2147483831" r:id="rId9"/>
    <p:sldLayoutId id="2147483833" r:id="rId10"/>
    <p:sldLayoutId id="2147483832" r:id="rId11"/>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3.wd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archivist@sfl.co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bonhams.com/auction/27540/lot/62/gloria-steinems-memoir-inscribed-to-ruth-bader-ginsburg-steinem-gloria-my-life-on-the-road-new-york-random-house-2015/" TargetMode="External"/><Relationship Id="rId2" Type="http://schemas.openxmlformats.org/officeDocument/2006/relationships/hyperlink" Target="https://www.bonhams.com/auction/27540/lot/40/al-gore-presentation-copy-to-ruth-bader-ginsburg-gore-al-the-assault-on-reason-new-york-the-penguin-press-2007/" TargetMode="External"/><Relationship Id="rId1" Type="http://schemas.openxmlformats.org/officeDocument/2006/relationships/slideLayout" Target="../slideLayouts/slideLayout2.xml"/><Relationship Id="rId5" Type="http://schemas.openxmlformats.org/officeDocument/2006/relationships/hyperlink" Target="https://www.bonhams.com/auction/27540/lot/3/ruth-bader-ginsburgs-annotated-copy-of-the-1957-58-harvard-law-review-harvard-law-review-volume-71-cambridge-ma-the-harvard-law-review-association-1957-1958/" TargetMode="External"/><Relationship Id="rId4" Type="http://schemas.openxmlformats.org/officeDocument/2006/relationships/hyperlink" Target="https://www.bonhams.com/auction/27540/lot/38/morrison-presentation-copy-to-ruth-bader-ginsburg-morrison-toni-beloved-new-york-alfred-a-knopf-2005/"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bonhams.com/auction/27540/lot/4/ruth-bader-ginsburgs-textbook-for-columbia-law-school-class-on-jurisprudence-patterson-edwin-w-jurisprudence-men-and-ideas-of-the-law-brooklyn-the-foundation-press-1953/" TargetMode="External"/><Relationship Id="rId2" Type="http://schemas.openxmlformats.org/officeDocument/2006/relationships/hyperlink" Target="https://www.bonhams.com/auction/27540/lot/5/ruth-bader-ginsburgs-copy-of-her-first-published-book-ginsburg-ruth-bader-and-anders-bruzelius-civil-procedure-in-sweden-the-hague-martinus-nijhoff-1965/" TargetMode="External"/><Relationship Id="rId1" Type="http://schemas.openxmlformats.org/officeDocument/2006/relationships/slideLayout" Target="../slideLayouts/slideLayout2.xml"/><Relationship Id="rId5" Type="http://schemas.openxmlformats.org/officeDocument/2006/relationships/hyperlink" Target="https://www.bonhams.com/auction/27540/lot/29/sidney-poitier-inscribes-his-memoir-to-justice-ginsburg-poitier-sydney-the-measure-of-a-man-new-york-harper-collins-2000/" TargetMode="External"/><Relationship Id="rId4" Type="http://schemas.openxmlformats.org/officeDocument/2006/relationships/hyperlink" Target="https://www.bonhams.com/auction/27540/lot/74/schrecks-award-winning-play-inscribed-to-ruth-bader-ginsburg-schreck-heidi-what-the-constitution-means-to-me-self-published-2019/"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supremecourt.gov/about/biographyginsburg.aspx" TargetMode="External"/><Relationship Id="rId2" Type="http://schemas.openxmlformats.org/officeDocument/2006/relationships/hyperlink" Target="https://www.oyez.org/justices/ruth_bader_ginsburg" TargetMode="External"/><Relationship Id="rId1" Type="http://schemas.openxmlformats.org/officeDocument/2006/relationships/slideLayout" Target="../slideLayouts/slideLayout2.xml"/><Relationship Id="rId4" Type="http://schemas.openxmlformats.org/officeDocument/2006/relationships/hyperlink" Target="https://www.ucpress.edu/blog/57263/remembering-the-life-of-ruth-bader-ginsbur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loc.gov/item/2019630721/" TargetMode="External"/><Relationship Id="rId2" Type="http://schemas.openxmlformats.org/officeDocument/2006/relationships/hyperlink" Target="https://catalog.archives.gov/id/3144719" TargetMode="External"/><Relationship Id="rId1" Type="http://schemas.openxmlformats.org/officeDocument/2006/relationships/slideLayout" Target="../slideLayouts/slideLayout2.xml"/><Relationship Id="rId4" Type="http://schemas.openxmlformats.org/officeDocument/2006/relationships/hyperlink" Target="https://blogs.loc.gov/copyright/2021/02/the-enduring-copyright-legacy-of-justice-ruth-bader-ginsbu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4B04182-BBFB-AB05-0885-6E210C0029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C30257-071F-4184-9DEB-AC4557C6BE87}"/>
              </a:ext>
            </a:extLst>
          </p:cNvPr>
          <p:cNvSpPr>
            <a:spLocks noGrp="1"/>
          </p:cNvSpPr>
          <p:nvPr>
            <p:ph type="ctrTitle"/>
          </p:nvPr>
        </p:nvSpPr>
        <p:spPr>
          <a:xfrm>
            <a:off x="460787" y="2147559"/>
            <a:ext cx="5718172" cy="1473946"/>
          </a:xfrm>
          <a:ln>
            <a:noFill/>
          </a:ln>
        </p:spPr>
        <p:txBody>
          <a:bodyPr anchor="t">
            <a:normAutofit fontScale="90000"/>
          </a:bodyPr>
          <a:lstStyle/>
          <a:p>
            <a:r>
              <a:rPr lang="en-US" sz="4800" dirty="0">
                <a:latin typeface="Century Schoolbook" panose="02040604050505020304" pitchFamily="18" charset="0"/>
                <a:ea typeface="Brush Script MT" panose="03060802040406070304" pitchFamily="66" charset="-122"/>
                <a:cs typeface="Brush Script MT" panose="03060802040406070304" pitchFamily="66" charset="-122"/>
              </a:rPr>
              <a:t>The Online RBG</a:t>
            </a:r>
            <a:br>
              <a:rPr lang="en-US" sz="4800" dirty="0">
                <a:latin typeface="Century Schoolbook" panose="02040604050505020304" pitchFamily="18" charset="0"/>
                <a:ea typeface="Brush Script MT" panose="03060802040406070304" pitchFamily="66" charset="-122"/>
                <a:cs typeface="Brush Script MT" panose="03060802040406070304" pitchFamily="66" charset="-122"/>
              </a:rPr>
            </a:br>
            <a:r>
              <a:rPr lang="en-US" sz="4800" dirty="0">
                <a:latin typeface="Century Schoolbook" panose="02040604050505020304" pitchFamily="18" charset="0"/>
                <a:ea typeface="Brush Script MT" panose="03060802040406070304" pitchFamily="66" charset="-122"/>
                <a:cs typeface="Brush Script MT" panose="03060802040406070304" pitchFamily="66" charset="-122"/>
              </a:rPr>
              <a:t>Collection Exhibit</a:t>
            </a:r>
          </a:p>
        </p:txBody>
      </p:sp>
      <p:sp>
        <p:nvSpPr>
          <p:cNvPr id="3" name="Subtitle 2">
            <a:extLst>
              <a:ext uri="{FF2B5EF4-FFF2-40B4-BE49-F238E27FC236}">
                <a16:creationId xmlns:a16="http://schemas.microsoft.com/office/drawing/2014/main" id="{B633463B-C546-F06C-A3F5-3E77B3C30CC3}"/>
              </a:ext>
            </a:extLst>
          </p:cNvPr>
          <p:cNvSpPr>
            <a:spLocks noGrp="1"/>
          </p:cNvSpPr>
          <p:nvPr>
            <p:ph type="subTitle" idx="1"/>
          </p:nvPr>
        </p:nvSpPr>
        <p:spPr>
          <a:xfrm>
            <a:off x="460787" y="376134"/>
            <a:ext cx="5105824" cy="1025502"/>
          </a:xfrm>
        </p:spPr>
        <p:txBody>
          <a:bodyPr anchor="b">
            <a:normAutofit lnSpcReduction="10000"/>
          </a:bodyPr>
          <a:lstStyle/>
          <a:p>
            <a:r>
              <a:rPr lang="en-US" sz="2800" dirty="0"/>
              <a:t>The  Southwest Florida Library Presents</a:t>
            </a:r>
          </a:p>
        </p:txBody>
      </p:sp>
      <p:pic>
        <p:nvPicPr>
          <p:cNvPr id="4" name="Picture 3">
            <a:extLst>
              <a:ext uri="{FF2B5EF4-FFF2-40B4-BE49-F238E27FC236}">
                <a16:creationId xmlns:a16="http://schemas.microsoft.com/office/drawing/2014/main" id="{DC3C51DD-C805-D7A6-3232-3A227AAC180A}"/>
              </a:ext>
            </a:extLst>
          </p:cNvPr>
          <p:cNvPicPr>
            <a:picLocks noChangeAspect="1"/>
          </p:cNvPicPr>
          <p:nvPr/>
        </p:nvPicPr>
        <p:blipFill>
          <a:blip r:embed="rId2"/>
          <a:srcRect t="12499" b="12499"/>
          <a:stretch/>
        </p:blipFill>
        <p:spPr>
          <a:xfrm>
            <a:off x="6101169" y="10"/>
            <a:ext cx="6090831" cy="6857990"/>
          </a:xfrm>
          <a:custGeom>
            <a:avLst/>
            <a:gdLst/>
            <a:ahLst/>
            <a:cxnLst/>
            <a:rect l="l" t="t" r="r" b="b"/>
            <a:pathLst>
              <a:path w="6090831" h="6858000">
                <a:moveTo>
                  <a:pt x="677913" y="0"/>
                </a:moveTo>
                <a:lnTo>
                  <a:pt x="6090831" y="0"/>
                </a:lnTo>
                <a:lnTo>
                  <a:pt x="6090831" y="6858000"/>
                </a:lnTo>
                <a:lnTo>
                  <a:pt x="677913" y="6858000"/>
                </a:lnTo>
                <a:cubicBezTo>
                  <a:pt x="303512" y="6858000"/>
                  <a:pt x="0" y="6554488"/>
                  <a:pt x="0" y="6180087"/>
                </a:cubicBezTo>
                <a:lnTo>
                  <a:pt x="0" y="677913"/>
                </a:lnTo>
                <a:cubicBezTo>
                  <a:pt x="0" y="303512"/>
                  <a:pt x="303512" y="0"/>
                  <a:pt x="677913" y="0"/>
                </a:cubicBezTo>
                <a:close/>
              </a:path>
            </a:pathLst>
          </a:custGeom>
        </p:spPr>
      </p:pic>
      <p:sp>
        <p:nvSpPr>
          <p:cNvPr id="7" name="Subtitle 2">
            <a:extLst>
              <a:ext uri="{FF2B5EF4-FFF2-40B4-BE49-F238E27FC236}">
                <a16:creationId xmlns:a16="http://schemas.microsoft.com/office/drawing/2014/main" id="{06B7F5BD-2008-4EDF-A8FA-9C06FEBCDFA8}"/>
              </a:ext>
            </a:extLst>
          </p:cNvPr>
          <p:cNvSpPr txBox="1">
            <a:spLocks/>
          </p:cNvSpPr>
          <p:nvPr/>
        </p:nvSpPr>
        <p:spPr>
          <a:xfrm>
            <a:off x="460787" y="3621505"/>
            <a:ext cx="5474792" cy="1186238"/>
          </a:xfrm>
          <a:prstGeom prst="rect">
            <a:avLst/>
          </a:prstGeom>
        </p:spPr>
        <p:txBody>
          <a:bodyPr vert="horz" lIns="91440" tIns="45720" rIns="91440" bIns="45720" rtlCol="0" anchor="b">
            <a:normAutofit fontScale="92500"/>
          </a:bodyPr>
          <a:lst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20000"/>
              </a:lnSpc>
              <a:spcBef>
                <a:spcPts val="500"/>
              </a:spcBef>
              <a:buFont typeface="Neue Haas Grotesk Text Pro" panose="020B05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Neue Haas Grotesk Text Pro" panose="020B05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latin typeface="Century Schoolbook" panose="02040604050505020304" pitchFamily="18" charset="0"/>
              </a:rPr>
              <a:t>Featuring highlights from the Justice’s personal bookshelf.</a:t>
            </a:r>
          </a:p>
        </p:txBody>
      </p:sp>
      <p:sp>
        <p:nvSpPr>
          <p:cNvPr id="8" name="Subtitle 2">
            <a:extLst>
              <a:ext uri="{FF2B5EF4-FFF2-40B4-BE49-F238E27FC236}">
                <a16:creationId xmlns:a16="http://schemas.microsoft.com/office/drawing/2014/main" id="{AE576E9E-AD2D-3D8E-A06E-A38F061B1C5B}"/>
              </a:ext>
            </a:extLst>
          </p:cNvPr>
          <p:cNvSpPr txBox="1">
            <a:spLocks/>
          </p:cNvSpPr>
          <p:nvPr/>
        </p:nvSpPr>
        <p:spPr>
          <a:xfrm>
            <a:off x="460787" y="5572898"/>
            <a:ext cx="7399845" cy="908968"/>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20000"/>
              </a:lnSpc>
              <a:spcBef>
                <a:spcPts val="500"/>
              </a:spcBef>
              <a:buFont typeface="Neue Haas Grotesk Text Pro" panose="020B05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Neue Haas Grotesk Text Pro" panose="020B05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Curator, developer, and designer: </a:t>
            </a:r>
          </a:p>
          <a:p>
            <a:r>
              <a:rPr lang="en-US" dirty="0"/>
              <a:t>Abigail Starcher</a:t>
            </a:r>
          </a:p>
        </p:txBody>
      </p:sp>
      <p:cxnSp>
        <p:nvCxnSpPr>
          <p:cNvPr id="12" name="Straight Connector 11">
            <a:extLst>
              <a:ext uri="{FF2B5EF4-FFF2-40B4-BE49-F238E27FC236}">
                <a16:creationId xmlns:a16="http://schemas.microsoft.com/office/drawing/2014/main" id="{ED07CDD5-026A-7B16-5FDA-E9E969688CCF}"/>
              </a:ext>
            </a:extLst>
          </p:cNvPr>
          <p:cNvCxnSpPr>
            <a:cxnSpLocks/>
          </p:cNvCxnSpPr>
          <p:nvPr/>
        </p:nvCxnSpPr>
        <p:spPr>
          <a:xfrm>
            <a:off x="591341" y="1636295"/>
            <a:ext cx="5199859"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9ACDFC-A267-2FDF-4F8C-EF1343E7A71C}"/>
              </a:ext>
            </a:extLst>
          </p:cNvPr>
          <p:cNvCxnSpPr>
            <a:cxnSpLocks/>
          </p:cNvCxnSpPr>
          <p:nvPr/>
        </p:nvCxnSpPr>
        <p:spPr>
          <a:xfrm>
            <a:off x="460787" y="5253790"/>
            <a:ext cx="5199859"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17E6978-B333-64F2-FB4C-E81A0F65F306}"/>
              </a:ext>
            </a:extLst>
          </p:cNvPr>
          <p:cNvSpPr txBox="1"/>
          <p:nvPr/>
        </p:nvSpPr>
        <p:spPr>
          <a:xfrm>
            <a:off x="6372592" y="6346768"/>
            <a:ext cx="5819408" cy="646331"/>
          </a:xfrm>
          <a:prstGeom prst="rect">
            <a:avLst/>
          </a:prstGeom>
          <a:noFill/>
        </p:spPr>
        <p:txBody>
          <a:bodyPr wrap="square" rtlCol="0">
            <a:spAutoFit/>
          </a:bodyPr>
          <a:lstStyle/>
          <a:p>
            <a:pPr algn="r"/>
            <a:r>
              <a:rPr lang="en-US" sz="1200" i="1" dirty="0">
                <a:effectLst/>
              </a:rPr>
              <a:t>Official Supreme Court portrait. </a:t>
            </a:r>
          </a:p>
          <a:p>
            <a:pPr algn="r"/>
            <a:r>
              <a:rPr lang="en-US" sz="1200" i="1" dirty="0">
                <a:effectLst/>
              </a:rPr>
              <a:t>Photo by Steve Petteway/ Collection of the Supreme Court of the United States.</a:t>
            </a:r>
            <a:br>
              <a:rPr lang="en-US" sz="1200" dirty="0"/>
            </a:br>
            <a:endParaRPr lang="en-US" sz="1200" dirty="0"/>
          </a:p>
        </p:txBody>
      </p:sp>
    </p:spTree>
    <p:extLst>
      <p:ext uri="{BB962C8B-B14F-4D97-AF65-F5344CB8AC3E}">
        <p14:creationId xmlns:p14="http://schemas.microsoft.com/office/powerpoint/2010/main" val="611095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4DDF-A4E8-D349-7BFE-5F96D8D82990}"/>
              </a:ext>
            </a:extLst>
          </p:cNvPr>
          <p:cNvSpPr>
            <a:spLocks noGrp="1"/>
          </p:cNvSpPr>
          <p:nvPr>
            <p:ph type="title"/>
          </p:nvPr>
        </p:nvSpPr>
        <p:spPr>
          <a:xfrm>
            <a:off x="335467" y="753333"/>
            <a:ext cx="9956747" cy="763582"/>
          </a:xfrm>
        </p:spPr>
        <p:txBody>
          <a:bodyPr/>
          <a:lstStyle/>
          <a:p>
            <a:r>
              <a:rPr lang="en-US" dirty="0"/>
              <a:t>Who was RBG?</a:t>
            </a:r>
          </a:p>
        </p:txBody>
      </p:sp>
      <p:sp>
        <p:nvSpPr>
          <p:cNvPr id="3" name="Content Placeholder 2">
            <a:extLst>
              <a:ext uri="{FF2B5EF4-FFF2-40B4-BE49-F238E27FC236}">
                <a16:creationId xmlns:a16="http://schemas.microsoft.com/office/drawing/2014/main" id="{1A714307-ABEE-93D5-48CD-298D0DF4D14B}"/>
              </a:ext>
            </a:extLst>
          </p:cNvPr>
          <p:cNvSpPr>
            <a:spLocks noGrp="1"/>
          </p:cNvSpPr>
          <p:nvPr>
            <p:ph idx="1"/>
          </p:nvPr>
        </p:nvSpPr>
        <p:spPr>
          <a:xfrm>
            <a:off x="335467" y="1765572"/>
            <a:ext cx="11068484" cy="4658134"/>
          </a:xfrm>
        </p:spPr>
        <p:txBody>
          <a:bodyPr>
            <a:normAutofit fontScale="92500"/>
          </a:bodyPr>
          <a:lstStyle/>
          <a:p>
            <a:pPr marL="0" indent="0">
              <a:buNone/>
            </a:pPr>
            <a:r>
              <a:rPr lang="en-US" dirty="0"/>
              <a:t>Honorable Ruth Bader Ginsburg was a United States Supreme Court Justice who served on the Court from 1993 – 2020. She was born Joan Ruth Bader in Brooklyn, New York on March 15, 1933. She earned her B.A. from Cornell University, attended Harvard Law School, and received her LL.B. from Columbia Law School with highest honors. Despite her academic achievement, she faced significant discrimination in the legal field. She was belittled in law school by her colleagues and passed over for jobs due to her gender. Once in the workforce, she was not paid commensurate with her male colleagues with the same qualifications. She is famous for her work fighting for gender equality </a:t>
            </a:r>
            <a:r>
              <a:rPr lang="en-US"/>
              <a:t>and women’s rights.</a:t>
            </a:r>
            <a:endParaRPr lang="en-US" dirty="0"/>
          </a:p>
          <a:p>
            <a:pPr marL="0" indent="0">
              <a:buNone/>
            </a:pPr>
            <a:r>
              <a:rPr lang="en-US" dirty="0"/>
              <a:t>She is best known for her work with the following cases. First, she wrote the opinion for </a:t>
            </a:r>
            <a:r>
              <a:rPr lang="en-US" i="1" dirty="0"/>
              <a:t>States v. Virginia</a:t>
            </a:r>
            <a:r>
              <a:rPr lang="en-US" dirty="0"/>
              <a:t>, which held that qualified women could not be rejected from the Virginia Military Institute. She dissented in </a:t>
            </a:r>
            <a:r>
              <a:rPr lang="en-US" i="1" dirty="0"/>
              <a:t>Ledbetter v. Goodyear Tire &amp; Rubber Co., </a:t>
            </a:r>
            <a:r>
              <a:rPr lang="en-US" dirty="0"/>
              <a:t>where the female plaintiff was being paid less than her male peers with the same qualifications. The plaintiff sued under Title VII but was denied relief under the statute of limitations. In her dissent to the case, Justice Ginsburg asked Congress to undo this improper interpretation of the law. Subsequently,  this led Ginsburg to work with President Obama to pass the </a:t>
            </a:r>
            <a:r>
              <a:rPr lang="en-US" i="1" dirty="0"/>
              <a:t>Lilly Ledbetter Fair Pay Act</a:t>
            </a:r>
            <a:r>
              <a:rPr lang="en-US" dirty="0"/>
              <a:t> of 2009. She passed away on September 19, 2020 while still serving on the Court.</a:t>
            </a:r>
          </a:p>
        </p:txBody>
      </p:sp>
      <p:sp>
        <p:nvSpPr>
          <p:cNvPr id="4" name="Date Placeholder 3">
            <a:extLst>
              <a:ext uri="{FF2B5EF4-FFF2-40B4-BE49-F238E27FC236}">
                <a16:creationId xmlns:a16="http://schemas.microsoft.com/office/drawing/2014/main" id="{1F73067C-6B6C-9D53-5BAB-4F9746BB1BCE}"/>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17FF82B1-4C52-E6CE-7B32-9D964E657A7B}"/>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92FE3787-FBAD-BF83-A01A-B87BCD10B3CC}"/>
              </a:ext>
            </a:extLst>
          </p:cNvPr>
          <p:cNvSpPr>
            <a:spLocks noGrp="1"/>
          </p:cNvSpPr>
          <p:nvPr>
            <p:ph type="sldNum" sz="quarter" idx="12"/>
          </p:nvPr>
        </p:nvSpPr>
        <p:spPr/>
        <p:txBody>
          <a:bodyPr/>
          <a:lstStyle/>
          <a:p>
            <a:fld id="{6E91CC32-6A6B-4E2E-BBA1-6864F305DA26}" type="slidenum">
              <a:rPr lang="en-US" smtClean="0"/>
              <a:t>2</a:t>
            </a:fld>
            <a:endParaRPr lang="en-US"/>
          </a:p>
        </p:txBody>
      </p:sp>
    </p:spTree>
    <p:extLst>
      <p:ext uri="{BB962C8B-B14F-4D97-AF65-F5344CB8AC3E}">
        <p14:creationId xmlns:p14="http://schemas.microsoft.com/office/powerpoint/2010/main" val="3346201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DDB94-92DF-1431-6F54-330943EF8126}"/>
              </a:ext>
            </a:extLst>
          </p:cNvPr>
          <p:cNvSpPr>
            <a:spLocks noGrp="1"/>
          </p:cNvSpPr>
          <p:nvPr>
            <p:ph type="title"/>
          </p:nvPr>
        </p:nvSpPr>
        <p:spPr>
          <a:xfrm>
            <a:off x="308387" y="620202"/>
            <a:ext cx="9956747" cy="839630"/>
          </a:xfrm>
        </p:spPr>
        <p:txBody>
          <a:bodyPr/>
          <a:lstStyle/>
          <a:p>
            <a:r>
              <a:rPr lang="en-US" dirty="0"/>
              <a:t>Timeline of RBG’s Life</a:t>
            </a:r>
          </a:p>
        </p:txBody>
      </p:sp>
      <p:sp>
        <p:nvSpPr>
          <p:cNvPr id="3" name="Content Placeholder 2">
            <a:extLst>
              <a:ext uri="{FF2B5EF4-FFF2-40B4-BE49-F238E27FC236}">
                <a16:creationId xmlns:a16="http://schemas.microsoft.com/office/drawing/2014/main" id="{70EA5461-A51A-C930-EA41-41528A27D441}"/>
              </a:ext>
            </a:extLst>
          </p:cNvPr>
          <p:cNvSpPr>
            <a:spLocks noGrp="1"/>
          </p:cNvSpPr>
          <p:nvPr>
            <p:ph idx="1"/>
          </p:nvPr>
        </p:nvSpPr>
        <p:spPr>
          <a:xfrm>
            <a:off x="308387" y="1698611"/>
            <a:ext cx="11370266" cy="4539187"/>
          </a:xfrm>
        </p:spPr>
        <p:txBody>
          <a:bodyPr>
            <a:normAutofit fontScale="92500" lnSpcReduction="20000"/>
          </a:bodyPr>
          <a:lstStyle/>
          <a:p>
            <a:r>
              <a:rPr lang="en-US" dirty="0">
                <a:solidFill>
                  <a:srgbClr val="00B050"/>
                </a:solidFill>
              </a:rPr>
              <a:t>1933</a:t>
            </a:r>
            <a:r>
              <a:rPr lang="en-US" dirty="0"/>
              <a:t> March 15: Born Joan Ruth Bader, Brooklyn, New York</a:t>
            </a:r>
          </a:p>
          <a:p>
            <a:r>
              <a:rPr lang="en-US" dirty="0"/>
              <a:t>1950 June 27: Graduates from James Madison High School, Brooklyn, New York (does not attend graduation due to mother’s death)</a:t>
            </a:r>
          </a:p>
          <a:p>
            <a:r>
              <a:rPr lang="en-US" dirty="0">
                <a:solidFill>
                  <a:srgbClr val="00B050"/>
                </a:solidFill>
              </a:rPr>
              <a:t>1954</a:t>
            </a:r>
            <a:r>
              <a:rPr lang="en-US" dirty="0"/>
              <a:t> June 14: Graduates from Cornell University</a:t>
            </a:r>
          </a:p>
          <a:p>
            <a:r>
              <a:rPr lang="en-US" dirty="0"/>
              <a:t>1954 June 23: Marries Martin D. (”Marty”) Ginsburg, a fellow student at Cornell, at his parents’ home in Long Island, New York</a:t>
            </a:r>
          </a:p>
          <a:p>
            <a:r>
              <a:rPr lang="en-US" dirty="0"/>
              <a:t>1954 Moves to Fort Sill, Oklahoma, for Marty’s Army service as an artillery school instructor and works in several clerical positions.</a:t>
            </a:r>
          </a:p>
          <a:p>
            <a:r>
              <a:rPr lang="en-US" dirty="0">
                <a:solidFill>
                  <a:srgbClr val="00B050"/>
                </a:solidFill>
              </a:rPr>
              <a:t>1955</a:t>
            </a:r>
            <a:r>
              <a:rPr lang="en-US" dirty="0"/>
              <a:t> Daughter Jane is born</a:t>
            </a:r>
          </a:p>
          <a:p>
            <a:r>
              <a:rPr lang="en-US" dirty="0">
                <a:solidFill>
                  <a:srgbClr val="00B050"/>
                </a:solidFill>
              </a:rPr>
              <a:t>1956</a:t>
            </a:r>
            <a:r>
              <a:rPr lang="en-US" dirty="0"/>
              <a:t> Enrolls in Harvard Law School, one year behind Marty, as one of the nine women students in a class of over 550</a:t>
            </a:r>
          </a:p>
          <a:p>
            <a:r>
              <a:rPr lang="en-US" dirty="0">
                <a:solidFill>
                  <a:srgbClr val="00B050"/>
                </a:solidFill>
              </a:rPr>
              <a:t>1957-1958</a:t>
            </a:r>
            <a:r>
              <a:rPr lang="en-US" dirty="0"/>
              <a:t> Marty battles cancer during his final years of law school</a:t>
            </a:r>
          </a:p>
          <a:p>
            <a:r>
              <a:rPr lang="en-US" dirty="0">
                <a:solidFill>
                  <a:srgbClr val="00B050"/>
                </a:solidFill>
              </a:rPr>
              <a:t>1958</a:t>
            </a:r>
            <a:r>
              <a:rPr lang="en-US" dirty="0"/>
              <a:t> Marty graduates from Harvard Law School and the family moves to New York</a:t>
            </a:r>
          </a:p>
          <a:p>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EF93F27F-7EF0-B117-48E8-8A519F24E27C}"/>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B8557E5F-36CB-E6E5-5DD7-F65B9A32266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0A848BC2-3151-E885-8FB8-DF237B681CC3}"/>
              </a:ext>
            </a:extLst>
          </p:cNvPr>
          <p:cNvSpPr>
            <a:spLocks noGrp="1"/>
          </p:cNvSpPr>
          <p:nvPr>
            <p:ph type="sldNum" sz="quarter" idx="12"/>
          </p:nvPr>
        </p:nvSpPr>
        <p:spPr/>
        <p:txBody>
          <a:bodyPr/>
          <a:lstStyle/>
          <a:p>
            <a:fld id="{6E91CC32-6A6B-4E2E-BBA1-6864F305DA26}" type="slidenum">
              <a:rPr lang="en-US" smtClean="0"/>
              <a:t>3</a:t>
            </a:fld>
            <a:endParaRPr lang="en-US"/>
          </a:p>
        </p:txBody>
      </p:sp>
    </p:spTree>
    <p:extLst>
      <p:ext uri="{BB962C8B-B14F-4D97-AF65-F5344CB8AC3E}">
        <p14:creationId xmlns:p14="http://schemas.microsoft.com/office/powerpoint/2010/main" val="2828613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DDB94-92DF-1431-6F54-330943EF8126}"/>
              </a:ext>
            </a:extLst>
          </p:cNvPr>
          <p:cNvSpPr>
            <a:spLocks noGrp="1"/>
          </p:cNvSpPr>
          <p:nvPr>
            <p:ph type="title"/>
          </p:nvPr>
        </p:nvSpPr>
        <p:spPr>
          <a:xfrm>
            <a:off x="308387" y="620202"/>
            <a:ext cx="9956747" cy="839630"/>
          </a:xfrm>
        </p:spPr>
        <p:txBody>
          <a:bodyPr/>
          <a:lstStyle/>
          <a:p>
            <a:r>
              <a:rPr lang="en-US" dirty="0"/>
              <a:t>Timeline of RBG’s Life (Continued)</a:t>
            </a:r>
          </a:p>
        </p:txBody>
      </p:sp>
      <p:sp>
        <p:nvSpPr>
          <p:cNvPr id="3" name="Content Placeholder 2">
            <a:extLst>
              <a:ext uri="{FF2B5EF4-FFF2-40B4-BE49-F238E27FC236}">
                <a16:creationId xmlns:a16="http://schemas.microsoft.com/office/drawing/2014/main" id="{70EA5461-A51A-C930-EA41-41528A27D441}"/>
              </a:ext>
            </a:extLst>
          </p:cNvPr>
          <p:cNvSpPr>
            <a:spLocks noGrp="1"/>
          </p:cNvSpPr>
          <p:nvPr>
            <p:ph idx="1"/>
          </p:nvPr>
        </p:nvSpPr>
        <p:spPr>
          <a:xfrm>
            <a:off x="308387" y="1698611"/>
            <a:ext cx="11370266" cy="4725095"/>
          </a:xfrm>
        </p:spPr>
        <p:txBody>
          <a:bodyPr>
            <a:normAutofit fontScale="92500" lnSpcReduction="20000"/>
          </a:bodyPr>
          <a:lstStyle/>
          <a:p>
            <a:r>
              <a:rPr lang="en-US" dirty="0"/>
              <a:t>1958 Justice Ginsburg transfers to Columbia Law School</a:t>
            </a:r>
          </a:p>
          <a:p>
            <a:r>
              <a:rPr lang="en-US" dirty="0">
                <a:solidFill>
                  <a:srgbClr val="00B050"/>
                </a:solidFill>
              </a:rPr>
              <a:t>1959 </a:t>
            </a:r>
            <a:r>
              <a:rPr lang="en-US" dirty="0"/>
              <a:t>Graduates from Columbia Law School tied for first in her class</a:t>
            </a:r>
          </a:p>
          <a:p>
            <a:r>
              <a:rPr lang="en-US" dirty="0">
                <a:solidFill>
                  <a:srgbClr val="00B050"/>
                </a:solidFill>
              </a:rPr>
              <a:t>1959 - 1961 </a:t>
            </a:r>
            <a:r>
              <a:rPr lang="en-US" dirty="0"/>
              <a:t>Clerks for Hon. Edmund L. Palmieri, United States District Court for the Southern District of New York</a:t>
            </a:r>
          </a:p>
          <a:p>
            <a:r>
              <a:rPr lang="en-US" dirty="0">
                <a:solidFill>
                  <a:srgbClr val="00B050"/>
                </a:solidFill>
              </a:rPr>
              <a:t>1961 - 1963 </a:t>
            </a:r>
            <a:r>
              <a:rPr lang="en-US" dirty="0"/>
              <a:t>Serves as research associate and then associate director of Columbia Law School Project on International Procedure.</a:t>
            </a:r>
          </a:p>
          <a:p>
            <a:r>
              <a:rPr lang="en-US" dirty="0">
                <a:solidFill>
                  <a:srgbClr val="00B050"/>
                </a:solidFill>
              </a:rPr>
              <a:t>1963</a:t>
            </a:r>
            <a:r>
              <a:rPr lang="en-US" dirty="0"/>
              <a:t> Joins the faculty at Rutgers School of Law, State University of New Jersey (one of two women on the faculty)</a:t>
            </a:r>
          </a:p>
          <a:p>
            <a:r>
              <a:rPr lang="en-US" dirty="0">
                <a:solidFill>
                  <a:srgbClr val="00B050"/>
                </a:solidFill>
              </a:rPr>
              <a:t>1965 </a:t>
            </a:r>
            <a:r>
              <a:rPr lang="en-US" dirty="0"/>
              <a:t>Son James is born</a:t>
            </a:r>
          </a:p>
          <a:p>
            <a:r>
              <a:rPr lang="en-US" dirty="0">
                <a:solidFill>
                  <a:srgbClr val="00B050"/>
                </a:solidFill>
              </a:rPr>
              <a:t>1971</a:t>
            </a:r>
            <a:r>
              <a:rPr lang="en-US" dirty="0"/>
              <a:t> With Marty, represents Charles Moritz and co-authors first brief in a gender discrimination case Co-authors first Supreme Court brief in </a:t>
            </a:r>
            <a:r>
              <a:rPr lang="en-US" i="1" dirty="0"/>
              <a:t>Reed v. Reed</a:t>
            </a:r>
          </a:p>
          <a:p>
            <a:r>
              <a:rPr lang="en-US" dirty="0">
                <a:solidFill>
                  <a:srgbClr val="00B050"/>
                </a:solidFill>
              </a:rPr>
              <a:t>1972</a:t>
            </a:r>
            <a:r>
              <a:rPr lang="en-US" dirty="0"/>
              <a:t> Joins the faculty of Columbia Law School with tenure</a:t>
            </a:r>
          </a:p>
          <a:p>
            <a:r>
              <a:rPr lang="en-US" dirty="0"/>
              <a:t>1972 Named director of the Americans Civil Liberties Union’s newly created Women’s Rights Project</a:t>
            </a:r>
          </a:p>
          <a:p>
            <a:endParaRPr lang="en-US" dirty="0"/>
          </a:p>
          <a:p>
            <a:endParaRPr lang="en-US" i="1" dirty="0"/>
          </a:p>
        </p:txBody>
      </p:sp>
      <p:sp>
        <p:nvSpPr>
          <p:cNvPr id="4" name="Date Placeholder 3">
            <a:extLst>
              <a:ext uri="{FF2B5EF4-FFF2-40B4-BE49-F238E27FC236}">
                <a16:creationId xmlns:a16="http://schemas.microsoft.com/office/drawing/2014/main" id="{EF93F27F-7EF0-B117-48E8-8A519F24E27C}"/>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B8557E5F-36CB-E6E5-5DD7-F65B9A32266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0A848BC2-3151-E885-8FB8-DF237B681CC3}"/>
              </a:ext>
            </a:extLst>
          </p:cNvPr>
          <p:cNvSpPr>
            <a:spLocks noGrp="1"/>
          </p:cNvSpPr>
          <p:nvPr>
            <p:ph type="sldNum" sz="quarter" idx="12"/>
          </p:nvPr>
        </p:nvSpPr>
        <p:spPr/>
        <p:txBody>
          <a:bodyPr/>
          <a:lstStyle/>
          <a:p>
            <a:fld id="{6E91CC32-6A6B-4E2E-BBA1-6864F305DA26}" type="slidenum">
              <a:rPr lang="en-US" smtClean="0"/>
              <a:t>4</a:t>
            </a:fld>
            <a:endParaRPr lang="en-US"/>
          </a:p>
        </p:txBody>
      </p:sp>
    </p:spTree>
    <p:extLst>
      <p:ext uri="{BB962C8B-B14F-4D97-AF65-F5344CB8AC3E}">
        <p14:creationId xmlns:p14="http://schemas.microsoft.com/office/powerpoint/2010/main" val="83004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DDB94-92DF-1431-6F54-330943EF8126}"/>
              </a:ext>
            </a:extLst>
          </p:cNvPr>
          <p:cNvSpPr>
            <a:spLocks noGrp="1"/>
          </p:cNvSpPr>
          <p:nvPr>
            <p:ph type="title"/>
          </p:nvPr>
        </p:nvSpPr>
        <p:spPr>
          <a:xfrm>
            <a:off x="308387" y="620202"/>
            <a:ext cx="9956747" cy="839630"/>
          </a:xfrm>
        </p:spPr>
        <p:txBody>
          <a:bodyPr/>
          <a:lstStyle/>
          <a:p>
            <a:r>
              <a:rPr lang="en-US" dirty="0"/>
              <a:t>Timeline of RBG’s Life (Continued)</a:t>
            </a:r>
          </a:p>
        </p:txBody>
      </p:sp>
      <p:sp>
        <p:nvSpPr>
          <p:cNvPr id="3" name="Content Placeholder 2">
            <a:extLst>
              <a:ext uri="{FF2B5EF4-FFF2-40B4-BE49-F238E27FC236}">
                <a16:creationId xmlns:a16="http://schemas.microsoft.com/office/drawing/2014/main" id="{70EA5461-A51A-C930-EA41-41528A27D441}"/>
              </a:ext>
            </a:extLst>
          </p:cNvPr>
          <p:cNvSpPr>
            <a:spLocks noGrp="1"/>
          </p:cNvSpPr>
          <p:nvPr>
            <p:ph idx="1"/>
          </p:nvPr>
        </p:nvSpPr>
        <p:spPr>
          <a:xfrm>
            <a:off x="308387" y="1698611"/>
            <a:ext cx="11370266" cy="4725095"/>
          </a:xfrm>
        </p:spPr>
        <p:txBody>
          <a:bodyPr>
            <a:normAutofit fontScale="92500" lnSpcReduction="20000"/>
          </a:bodyPr>
          <a:lstStyle/>
          <a:p>
            <a:r>
              <a:rPr lang="en-US" dirty="0"/>
              <a:t>1973 First Supreme Court oral argument, in </a:t>
            </a:r>
            <a:r>
              <a:rPr lang="en-US" i="1" dirty="0"/>
              <a:t>Frontiero v. Richardson</a:t>
            </a:r>
          </a:p>
          <a:p>
            <a:r>
              <a:rPr lang="en-US" dirty="0">
                <a:solidFill>
                  <a:srgbClr val="00B050"/>
                </a:solidFill>
              </a:rPr>
              <a:t>1959 </a:t>
            </a:r>
            <a:r>
              <a:rPr lang="en-US" dirty="0"/>
              <a:t>Graduates Columbia Law School tied for first in her class</a:t>
            </a:r>
          </a:p>
          <a:p>
            <a:r>
              <a:rPr lang="en-US" dirty="0">
                <a:solidFill>
                  <a:srgbClr val="00B050"/>
                </a:solidFill>
              </a:rPr>
              <a:t>1959 - 1961 </a:t>
            </a:r>
            <a:r>
              <a:rPr lang="en-US" dirty="0"/>
              <a:t>Clerks for Hon. Edmund L. Palmieri, United States District Court for the Southern District of New York</a:t>
            </a:r>
          </a:p>
          <a:p>
            <a:r>
              <a:rPr lang="en-US" dirty="0">
                <a:solidFill>
                  <a:srgbClr val="00B050"/>
                </a:solidFill>
              </a:rPr>
              <a:t>1961 - 1963 </a:t>
            </a:r>
            <a:r>
              <a:rPr lang="en-US" dirty="0"/>
              <a:t>Serves as research associate and then associate director of Columbia Law School Project on International Procedure.</a:t>
            </a:r>
          </a:p>
          <a:p>
            <a:r>
              <a:rPr lang="en-US" dirty="0">
                <a:solidFill>
                  <a:srgbClr val="00B050"/>
                </a:solidFill>
              </a:rPr>
              <a:t>1963</a:t>
            </a:r>
            <a:r>
              <a:rPr lang="en-US" dirty="0"/>
              <a:t> Joins the faculty at Rutgers School of Law, State University of New Jersey (one of two women on the faculty)</a:t>
            </a:r>
          </a:p>
          <a:p>
            <a:r>
              <a:rPr lang="en-US" dirty="0">
                <a:solidFill>
                  <a:srgbClr val="00B050"/>
                </a:solidFill>
              </a:rPr>
              <a:t>1974 </a:t>
            </a:r>
            <a:r>
              <a:rPr lang="en-US" dirty="0"/>
              <a:t>With Kenneth M. Davidson and Herma Hill Kay, publishes Cases and Materials on </a:t>
            </a:r>
            <a:r>
              <a:rPr lang="en-US" i="1" dirty="0"/>
              <a:t>Sex-Based Discrimination </a:t>
            </a:r>
          </a:p>
          <a:p>
            <a:r>
              <a:rPr lang="en-US" dirty="0">
                <a:solidFill>
                  <a:srgbClr val="00B050"/>
                </a:solidFill>
              </a:rPr>
              <a:t>1975</a:t>
            </a:r>
            <a:r>
              <a:rPr lang="en-US" dirty="0"/>
              <a:t> Argues </a:t>
            </a:r>
            <a:r>
              <a:rPr lang="en-US" i="1" dirty="0"/>
              <a:t>Weinberger v. Wiesenfeld</a:t>
            </a:r>
          </a:p>
          <a:p>
            <a:r>
              <a:rPr lang="en-US" dirty="0">
                <a:solidFill>
                  <a:srgbClr val="00B050"/>
                </a:solidFill>
              </a:rPr>
              <a:t>1978</a:t>
            </a:r>
            <a:r>
              <a:rPr lang="en-US" dirty="0"/>
              <a:t> Argues her last case before the Supreme Court, </a:t>
            </a:r>
            <a:r>
              <a:rPr lang="en-US" i="1" dirty="0"/>
              <a:t>Duren v. Missouri</a:t>
            </a:r>
          </a:p>
          <a:p>
            <a:r>
              <a:rPr lang="en-US" sz="1800" dirty="0">
                <a:solidFill>
                  <a:srgbClr val="00B050"/>
                </a:solidFill>
              </a:rPr>
              <a:t>1980</a:t>
            </a:r>
            <a:r>
              <a:rPr lang="en-US" sz="1800" dirty="0"/>
              <a:t> Appointed by President Carter to the United States Court of Appeals for the District of Columbia</a:t>
            </a:r>
          </a:p>
          <a:p>
            <a:endParaRPr lang="en-US" i="1" dirty="0"/>
          </a:p>
          <a:p>
            <a:endParaRPr lang="en-US" i="1" dirty="0"/>
          </a:p>
          <a:p>
            <a:endParaRPr lang="en-US" i="1" dirty="0"/>
          </a:p>
          <a:p>
            <a:endParaRPr lang="en-US" dirty="0"/>
          </a:p>
        </p:txBody>
      </p:sp>
      <p:sp>
        <p:nvSpPr>
          <p:cNvPr id="4" name="Date Placeholder 3">
            <a:extLst>
              <a:ext uri="{FF2B5EF4-FFF2-40B4-BE49-F238E27FC236}">
                <a16:creationId xmlns:a16="http://schemas.microsoft.com/office/drawing/2014/main" id="{EF93F27F-7EF0-B117-48E8-8A519F24E27C}"/>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B8557E5F-36CB-E6E5-5DD7-F65B9A32266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0A848BC2-3151-E885-8FB8-DF237B681CC3}"/>
              </a:ext>
            </a:extLst>
          </p:cNvPr>
          <p:cNvSpPr>
            <a:spLocks noGrp="1"/>
          </p:cNvSpPr>
          <p:nvPr>
            <p:ph type="sldNum" sz="quarter" idx="12"/>
          </p:nvPr>
        </p:nvSpPr>
        <p:spPr/>
        <p:txBody>
          <a:bodyPr/>
          <a:lstStyle/>
          <a:p>
            <a:fld id="{6E91CC32-6A6B-4E2E-BBA1-6864F305DA26}" type="slidenum">
              <a:rPr lang="en-US" smtClean="0"/>
              <a:t>5</a:t>
            </a:fld>
            <a:endParaRPr lang="en-US"/>
          </a:p>
        </p:txBody>
      </p:sp>
    </p:spTree>
    <p:extLst>
      <p:ext uri="{BB962C8B-B14F-4D97-AF65-F5344CB8AC3E}">
        <p14:creationId xmlns:p14="http://schemas.microsoft.com/office/powerpoint/2010/main" val="1507563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DDB94-92DF-1431-6F54-330943EF8126}"/>
              </a:ext>
            </a:extLst>
          </p:cNvPr>
          <p:cNvSpPr>
            <a:spLocks noGrp="1"/>
          </p:cNvSpPr>
          <p:nvPr>
            <p:ph type="title"/>
          </p:nvPr>
        </p:nvSpPr>
        <p:spPr>
          <a:xfrm>
            <a:off x="308387" y="620202"/>
            <a:ext cx="9956747" cy="839630"/>
          </a:xfrm>
        </p:spPr>
        <p:txBody>
          <a:bodyPr/>
          <a:lstStyle/>
          <a:p>
            <a:r>
              <a:rPr lang="en-US" dirty="0"/>
              <a:t>Timeline of RBG’s Life (Continued)</a:t>
            </a:r>
          </a:p>
        </p:txBody>
      </p:sp>
      <p:sp>
        <p:nvSpPr>
          <p:cNvPr id="3" name="Content Placeholder 2">
            <a:extLst>
              <a:ext uri="{FF2B5EF4-FFF2-40B4-BE49-F238E27FC236}">
                <a16:creationId xmlns:a16="http://schemas.microsoft.com/office/drawing/2014/main" id="{70EA5461-A51A-C930-EA41-41528A27D441}"/>
              </a:ext>
            </a:extLst>
          </p:cNvPr>
          <p:cNvSpPr>
            <a:spLocks noGrp="1"/>
          </p:cNvSpPr>
          <p:nvPr>
            <p:ph idx="1"/>
          </p:nvPr>
        </p:nvSpPr>
        <p:spPr>
          <a:xfrm>
            <a:off x="308387" y="1698611"/>
            <a:ext cx="11370266" cy="4725095"/>
          </a:xfrm>
        </p:spPr>
        <p:txBody>
          <a:bodyPr>
            <a:normAutofit/>
          </a:bodyPr>
          <a:lstStyle/>
          <a:p>
            <a:r>
              <a:rPr lang="en-US" sz="1700" dirty="0"/>
              <a:t>1973 First Supreme Court oral argument, in </a:t>
            </a:r>
            <a:r>
              <a:rPr lang="en-US" sz="1700" i="1" dirty="0"/>
              <a:t>Frontiero v. Richardson</a:t>
            </a:r>
          </a:p>
          <a:p>
            <a:r>
              <a:rPr lang="en-US" sz="1700" dirty="0">
                <a:solidFill>
                  <a:srgbClr val="00B050"/>
                </a:solidFill>
              </a:rPr>
              <a:t>1993 Appointed by President Clinton to the Supreme Court of the United States</a:t>
            </a:r>
          </a:p>
          <a:p>
            <a:r>
              <a:rPr lang="en-US" sz="1700" dirty="0">
                <a:solidFill>
                  <a:srgbClr val="00B050"/>
                </a:solidFill>
              </a:rPr>
              <a:t>1999 </a:t>
            </a:r>
            <a:r>
              <a:rPr lang="en-US" sz="1700" dirty="0"/>
              <a:t>First bout with cancer (colorectal)</a:t>
            </a:r>
            <a:endParaRPr lang="en-US" sz="1700" i="1" dirty="0"/>
          </a:p>
          <a:p>
            <a:r>
              <a:rPr lang="en-US" sz="1700" dirty="0">
                <a:solidFill>
                  <a:srgbClr val="00B050"/>
                </a:solidFill>
              </a:rPr>
              <a:t>2007 </a:t>
            </a:r>
            <a:r>
              <a:rPr lang="en-US" sz="1700" dirty="0"/>
              <a:t>Dissents in Ledbetter v. Goodyear Tire &amp; Rubber Co.</a:t>
            </a:r>
          </a:p>
          <a:p>
            <a:r>
              <a:rPr lang="en-US" sz="1700" dirty="0">
                <a:solidFill>
                  <a:srgbClr val="00B050"/>
                </a:solidFill>
              </a:rPr>
              <a:t>2009</a:t>
            </a:r>
            <a:r>
              <a:rPr lang="en-US" sz="1700" dirty="0"/>
              <a:t> Second bout with cancer (pancreatic)</a:t>
            </a:r>
          </a:p>
          <a:p>
            <a:r>
              <a:rPr lang="en-US" sz="1700" dirty="0">
                <a:solidFill>
                  <a:srgbClr val="00B050"/>
                </a:solidFill>
              </a:rPr>
              <a:t>2013 </a:t>
            </a:r>
            <a:r>
              <a:rPr lang="en-US" sz="1700" dirty="0"/>
              <a:t>Dissents in </a:t>
            </a:r>
            <a:r>
              <a:rPr lang="en-US" sz="1700" i="1" dirty="0"/>
              <a:t>Shelby County v. Holder</a:t>
            </a:r>
          </a:p>
          <a:p>
            <a:r>
              <a:rPr lang="en-US" sz="1700" dirty="0">
                <a:solidFill>
                  <a:srgbClr val="00B050"/>
                </a:solidFill>
              </a:rPr>
              <a:t>2014 </a:t>
            </a:r>
            <a:r>
              <a:rPr lang="en-US" sz="1700" dirty="0"/>
              <a:t>Dissents in Burwell v. Hobby Lobby Stores, Inc.</a:t>
            </a:r>
          </a:p>
          <a:p>
            <a:r>
              <a:rPr lang="en-US" sz="1700" dirty="0">
                <a:solidFill>
                  <a:srgbClr val="00B050"/>
                </a:solidFill>
              </a:rPr>
              <a:t>2018</a:t>
            </a:r>
            <a:r>
              <a:rPr lang="en-US" sz="1700" dirty="0"/>
              <a:t> Has surgery to address cancerous nodules on left lung discovered while being treated for rib fracture.</a:t>
            </a:r>
          </a:p>
          <a:p>
            <a:r>
              <a:rPr lang="en-US" sz="1600" dirty="0">
                <a:solidFill>
                  <a:srgbClr val="00B050"/>
                </a:solidFill>
              </a:rPr>
              <a:t>2019</a:t>
            </a:r>
            <a:r>
              <a:rPr lang="en-US" sz="1600" dirty="0"/>
              <a:t> Recurrence of pancreatic cancer</a:t>
            </a:r>
          </a:p>
          <a:p>
            <a:r>
              <a:rPr lang="en-US" sz="1600" dirty="0">
                <a:solidFill>
                  <a:srgbClr val="00B050"/>
                </a:solidFill>
              </a:rPr>
              <a:t>2020</a:t>
            </a:r>
            <a:r>
              <a:rPr lang="en-US" sz="1600" dirty="0"/>
              <a:t>  September 18: Passes away from complications of metastatic pancreatic cancer</a:t>
            </a:r>
          </a:p>
          <a:p>
            <a:endParaRPr lang="en-US" sz="1600" i="1" dirty="0"/>
          </a:p>
          <a:p>
            <a:endParaRPr lang="en-US" sz="1700" dirty="0"/>
          </a:p>
        </p:txBody>
      </p:sp>
      <p:sp>
        <p:nvSpPr>
          <p:cNvPr id="4" name="Date Placeholder 3">
            <a:extLst>
              <a:ext uri="{FF2B5EF4-FFF2-40B4-BE49-F238E27FC236}">
                <a16:creationId xmlns:a16="http://schemas.microsoft.com/office/drawing/2014/main" id="{EF93F27F-7EF0-B117-48E8-8A519F24E27C}"/>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B8557E5F-36CB-E6E5-5DD7-F65B9A32266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0A848BC2-3151-E885-8FB8-DF237B681CC3}"/>
              </a:ext>
            </a:extLst>
          </p:cNvPr>
          <p:cNvSpPr>
            <a:spLocks noGrp="1"/>
          </p:cNvSpPr>
          <p:nvPr>
            <p:ph type="sldNum" sz="quarter" idx="12"/>
          </p:nvPr>
        </p:nvSpPr>
        <p:spPr/>
        <p:txBody>
          <a:bodyPr/>
          <a:lstStyle/>
          <a:p>
            <a:fld id="{6E91CC32-6A6B-4E2E-BBA1-6864F305DA26}" type="slidenum">
              <a:rPr lang="en-US" smtClean="0"/>
              <a:t>6</a:t>
            </a:fld>
            <a:endParaRPr lang="en-US"/>
          </a:p>
        </p:txBody>
      </p:sp>
    </p:spTree>
    <p:extLst>
      <p:ext uri="{BB962C8B-B14F-4D97-AF65-F5344CB8AC3E}">
        <p14:creationId xmlns:p14="http://schemas.microsoft.com/office/powerpoint/2010/main" val="3587172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DDB94-92DF-1431-6F54-330943EF8126}"/>
              </a:ext>
            </a:extLst>
          </p:cNvPr>
          <p:cNvSpPr>
            <a:spLocks noGrp="1"/>
          </p:cNvSpPr>
          <p:nvPr>
            <p:ph type="title"/>
          </p:nvPr>
        </p:nvSpPr>
        <p:spPr>
          <a:xfrm>
            <a:off x="308387" y="620202"/>
            <a:ext cx="9956747" cy="839630"/>
          </a:xfrm>
        </p:spPr>
        <p:txBody>
          <a:bodyPr/>
          <a:lstStyle/>
          <a:p>
            <a:r>
              <a:rPr lang="en-US" dirty="0"/>
              <a:t>What is the RBG Collection?</a:t>
            </a:r>
          </a:p>
        </p:txBody>
      </p:sp>
      <p:sp>
        <p:nvSpPr>
          <p:cNvPr id="3" name="Content Placeholder 2">
            <a:extLst>
              <a:ext uri="{FF2B5EF4-FFF2-40B4-BE49-F238E27FC236}">
                <a16:creationId xmlns:a16="http://schemas.microsoft.com/office/drawing/2014/main" id="{70EA5461-A51A-C930-EA41-41528A27D441}"/>
              </a:ext>
            </a:extLst>
          </p:cNvPr>
          <p:cNvSpPr>
            <a:spLocks noGrp="1"/>
          </p:cNvSpPr>
          <p:nvPr>
            <p:ph idx="1"/>
          </p:nvPr>
        </p:nvSpPr>
        <p:spPr>
          <a:xfrm>
            <a:off x="308387" y="1698611"/>
            <a:ext cx="6812727" cy="5159389"/>
          </a:xfrm>
        </p:spPr>
        <p:txBody>
          <a:bodyPr>
            <a:normAutofit fontScale="85000" lnSpcReduction="20000"/>
          </a:bodyPr>
          <a:lstStyle/>
          <a:p>
            <a:pPr marL="0" indent="0">
              <a:buNone/>
            </a:pPr>
            <a:r>
              <a:rPr lang="en-US" sz="2800" dirty="0"/>
              <a:t>The RBG collection contains her complete library at the time of her death in 2020. The collection is significant because it gives a window into the interests and life of Justice Ginsburg’s and what she held in her library till her death. Additionally, it highlights her relationships and the impact she had on people and they on her. It shows the human side of Justice Ginsberg and what interested her beyond the subject of law. Finally, it shows the mutual interests she shared with her husband, Martin, and the friendship they shared.</a:t>
            </a:r>
          </a:p>
          <a:p>
            <a:pPr marL="0" indent="0">
              <a:buNone/>
            </a:pPr>
            <a:endParaRPr lang="en-US" dirty="0"/>
          </a:p>
        </p:txBody>
      </p:sp>
      <p:sp>
        <p:nvSpPr>
          <p:cNvPr id="4" name="Date Placeholder 3">
            <a:extLst>
              <a:ext uri="{FF2B5EF4-FFF2-40B4-BE49-F238E27FC236}">
                <a16:creationId xmlns:a16="http://schemas.microsoft.com/office/drawing/2014/main" id="{EF93F27F-7EF0-B117-48E8-8A519F24E27C}"/>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B8557E5F-36CB-E6E5-5DD7-F65B9A32266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0A848BC2-3151-E885-8FB8-DF237B681CC3}"/>
              </a:ext>
            </a:extLst>
          </p:cNvPr>
          <p:cNvSpPr>
            <a:spLocks noGrp="1"/>
          </p:cNvSpPr>
          <p:nvPr>
            <p:ph type="sldNum" sz="quarter" idx="12"/>
          </p:nvPr>
        </p:nvSpPr>
        <p:spPr/>
        <p:txBody>
          <a:bodyPr/>
          <a:lstStyle/>
          <a:p>
            <a:fld id="{6E91CC32-6A6B-4E2E-BBA1-6864F305DA26}" type="slidenum">
              <a:rPr lang="en-US" smtClean="0"/>
              <a:t>7</a:t>
            </a:fld>
            <a:endParaRPr lang="en-US"/>
          </a:p>
        </p:txBody>
      </p:sp>
      <p:pic>
        <p:nvPicPr>
          <p:cNvPr id="8" name="Picture 7" descr="A person wearing glasses and a suit&#10;&#10;Description automatically generated">
            <a:extLst>
              <a:ext uri="{FF2B5EF4-FFF2-40B4-BE49-F238E27FC236}">
                <a16:creationId xmlns:a16="http://schemas.microsoft.com/office/drawing/2014/main" id="{96C4D081-3261-D066-79F5-C0FAC6604D7E}"/>
              </a:ext>
            </a:extLst>
          </p:cNvPr>
          <p:cNvPicPr>
            <a:picLocks noChangeAspect="1"/>
          </p:cNvPicPr>
          <p:nvPr/>
        </p:nvPicPr>
        <p:blipFill>
          <a:blip r:embed="rId3"/>
          <a:stretch>
            <a:fillRect/>
          </a:stretch>
        </p:blipFill>
        <p:spPr>
          <a:xfrm>
            <a:off x="8340313" y="861502"/>
            <a:ext cx="3543300" cy="4912303"/>
          </a:xfrm>
          <a:prstGeom prst="rect">
            <a:avLst/>
          </a:prstGeom>
        </p:spPr>
      </p:pic>
      <p:sp>
        <p:nvSpPr>
          <p:cNvPr id="9" name="TextBox 8">
            <a:extLst>
              <a:ext uri="{FF2B5EF4-FFF2-40B4-BE49-F238E27FC236}">
                <a16:creationId xmlns:a16="http://schemas.microsoft.com/office/drawing/2014/main" id="{8CD1ECAD-9E29-32C8-29A9-73035126C627}"/>
              </a:ext>
            </a:extLst>
          </p:cNvPr>
          <p:cNvSpPr txBox="1"/>
          <p:nvPr/>
        </p:nvSpPr>
        <p:spPr>
          <a:xfrm>
            <a:off x="8340313" y="5683800"/>
            <a:ext cx="3766202" cy="553998"/>
          </a:xfrm>
          <a:prstGeom prst="rect">
            <a:avLst/>
          </a:prstGeom>
          <a:noFill/>
        </p:spPr>
        <p:txBody>
          <a:bodyPr wrap="square" rtlCol="0">
            <a:spAutoFit/>
          </a:bodyPr>
          <a:lstStyle/>
          <a:p>
            <a:r>
              <a:rPr lang="en-US" sz="1000" i="1" dirty="0"/>
              <a:t>Ruth Bader Ginsburg testifies at her confirmation hearing before the Sen[ate] Judiciary </a:t>
            </a:r>
            <a:r>
              <a:rPr lang="en-US" sz="1000" i="1" dirty="0" err="1"/>
              <a:t>Cmte</a:t>
            </a:r>
            <a:r>
              <a:rPr lang="en-US" sz="1000" i="1" dirty="0"/>
              <a:t>. [Committee] / R. Michael Jenkins, Congressional Quarterly.</a:t>
            </a:r>
          </a:p>
        </p:txBody>
      </p:sp>
    </p:spTree>
    <p:extLst>
      <p:ext uri="{BB962C8B-B14F-4D97-AF65-F5344CB8AC3E}">
        <p14:creationId xmlns:p14="http://schemas.microsoft.com/office/powerpoint/2010/main" val="3146043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DDB94-92DF-1431-6F54-330943EF8126}"/>
              </a:ext>
            </a:extLst>
          </p:cNvPr>
          <p:cNvSpPr>
            <a:spLocks noGrp="1"/>
          </p:cNvSpPr>
          <p:nvPr>
            <p:ph type="title"/>
          </p:nvPr>
        </p:nvSpPr>
        <p:spPr>
          <a:xfrm>
            <a:off x="308387" y="620202"/>
            <a:ext cx="10923493" cy="839630"/>
          </a:xfrm>
        </p:spPr>
        <p:txBody>
          <a:bodyPr>
            <a:normAutofit/>
          </a:bodyPr>
          <a:lstStyle/>
          <a:p>
            <a:r>
              <a:rPr lang="en-US" dirty="0"/>
              <a:t>Objective of this Exhibit</a:t>
            </a:r>
          </a:p>
        </p:txBody>
      </p:sp>
      <p:sp>
        <p:nvSpPr>
          <p:cNvPr id="3" name="Content Placeholder 2">
            <a:extLst>
              <a:ext uri="{FF2B5EF4-FFF2-40B4-BE49-F238E27FC236}">
                <a16:creationId xmlns:a16="http://schemas.microsoft.com/office/drawing/2014/main" id="{70EA5461-A51A-C930-EA41-41528A27D441}"/>
              </a:ext>
            </a:extLst>
          </p:cNvPr>
          <p:cNvSpPr>
            <a:spLocks noGrp="1"/>
          </p:cNvSpPr>
          <p:nvPr>
            <p:ph idx="1"/>
          </p:nvPr>
        </p:nvSpPr>
        <p:spPr>
          <a:xfrm>
            <a:off x="308387" y="1698611"/>
            <a:ext cx="11655013" cy="5159389"/>
          </a:xfrm>
        </p:spPr>
        <p:txBody>
          <a:bodyPr>
            <a:normAutofit/>
          </a:bodyPr>
          <a:lstStyle/>
          <a:p>
            <a:pPr marL="0" indent="0">
              <a:buNone/>
            </a:pPr>
            <a:r>
              <a:rPr lang="en-US" sz="2800" dirty="0"/>
              <a:t>The goal of this exhibit is for everyone to learn about the life and interests of the Supreme Court Justice Ruth Bader Ginsburg. Her personal bookshelf gives a rare view into the themes that were apart of her life. It highlights the people she encountered, the literature, art, music, legal texts, and political works that influenced her life. Furthermore, this exhibit is significant for historians studying Justice Ginsburg’s life and those who have an affinity with her. Finally, this exhibit celebrates who Justice Ginsburg was and her impact on the United States.</a:t>
            </a:r>
          </a:p>
          <a:p>
            <a:pPr marL="0" indent="0">
              <a:buNone/>
            </a:pPr>
            <a:endParaRPr lang="en-US" dirty="0"/>
          </a:p>
        </p:txBody>
      </p:sp>
      <p:sp>
        <p:nvSpPr>
          <p:cNvPr id="4" name="Date Placeholder 3">
            <a:extLst>
              <a:ext uri="{FF2B5EF4-FFF2-40B4-BE49-F238E27FC236}">
                <a16:creationId xmlns:a16="http://schemas.microsoft.com/office/drawing/2014/main" id="{EF93F27F-7EF0-B117-48E8-8A519F24E27C}"/>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B8557E5F-36CB-E6E5-5DD7-F65B9A32266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0A848BC2-3151-E885-8FB8-DF237B681CC3}"/>
              </a:ext>
            </a:extLst>
          </p:cNvPr>
          <p:cNvSpPr>
            <a:spLocks noGrp="1"/>
          </p:cNvSpPr>
          <p:nvPr>
            <p:ph type="sldNum" sz="quarter" idx="12"/>
          </p:nvPr>
        </p:nvSpPr>
        <p:spPr/>
        <p:txBody>
          <a:bodyPr/>
          <a:lstStyle/>
          <a:p>
            <a:fld id="{6E91CC32-6A6B-4E2E-BBA1-6864F305DA26}" type="slidenum">
              <a:rPr lang="en-US" smtClean="0"/>
              <a:t>8</a:t>
            </a:fld>
            <a:endParaRPr lang="en-US"/>
          </a:p>
        </p:txBody>
      </p:sp>
    </p:spTree>
    <p:extLst>
      <p:ext uri="{BB962C8B-B14F-4D97-AF65-F5344CB8AC3E}">
        <p14:creationId xmlns:p14="http://schemas.microsoft.com/office/powerpoint/2010/main" val="1941527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7" y="629222"/>
            <a:ext cx="9956747" cy="839782"/>
          </a:xfrm>
        </p:spPr>
        <p:txBody>
          <a:bodyPr>
            <a:normAutofit fontScale="90000"/>
          </a:bodyPr>
          <a:lstStyle/>
          <a:p>
            <a:r>
              <a:rPr lang="en-US" dirty="0"/>
              <a:t>What was on RBG’s Bookshelf? - Law</a:t>
            </a:r>
          </a:p>
        </p:txBody>
      </p:sp>
      <p:sp>
        <p:nvSpPr>
          <p:cNvPr id="3" name="Content Placeholder 2">
            <a:extLst>
              <a:ext uri="{FF2B5EF4-FFF2-40B4-BE49-F238E27FC236}">
                <a16:creationId xmlns:a16="http://schemas.microsoft.com/office/drawing/2014/main" id="{3BB7EE56-A30E-B3B5-A929-03FA6903AD5D}"/>
              </a:ext>
            </a:extLst>
          </p:cNvPr>
          <p:cNvSpPr>
            <a:spLocks noGrp="1"/>
          </p:cNvSpPr>
          <p:nvPr>
            <p:ph idx="1"/>
          </p:nvPr>
        </p:nvSpPr>
        <p:spPr>
          <a:xfrm>
            <a:off x="335467" y="1716803"/>
            <a:ext cx="5189033" cy="4460159"/>
          </a:xfrm>
        </p:spPr>
        <p:txBody>
          <a:bodyPr>
            <a:normAutofit lnSpcReduction="10000"/>
          </a:bodyPr>
          <a:lstStyle/>
          <a:p>
            <a:r>
              <a:rPr lang="en-US" dirty="0"/>
              <a:t>Civil Rights (14 titles)</a:t>
            </a:r>
          </a:p>
          <a:p>
            <a:r>
              <a:rPr lang="en-US" dirty="0"/>
              <a:t>Constitutional Law (43 titles)</a:t>
            </a:r>
          </a:p>
          <a:p>
            <a:r>
              <a:rPr lang="en-US" dirty="0"/>
              <a:t>Death Penalty (4 titles)</a:t>
            </a:r>
          </a:p>
          <a:p>
            <a:r>
              <a:rPr lang="en-US" dirty="0"/>
              <a:t>Feminism (11 titles)</a:t>
            </a:r>
          </a:p>
          <a:p>
            <a:r>
              <a:rPr lang="en-US" dirty="0"/>
              <a:t>Free Speech &amp; the Right to Privacy (8 titles)</a:t>
            </a:r>
          </a:p>
          <a:p>
            <a:r>
              <a:rPr lang="en-US" dirty="0"/>
              <a:t>Gender Discrimination (2 titles)</a:t>
            </a:r>
          </a:p>
          <a:p>
            <a:r>
              <a:rPr lang="en-US" dirty="0"/>
              <a:t>International Law (44 titles)</a:t>
            </a:r>
          </a:p>
          <a:p>
            <a:r>
              <a:rPr lang="en-US" dirty="0"/>
              <a:t>Jewish History and the Law (15 titles)</a:t>
            </a:r>
          </a:p>
          <a:p>
            <a:r>
              <a:rPr lang="en-US" dirty="0"/>
              <a:t>Judicial History (10 titles)</a:t>
            </a:r>
          </a:p>
          <a:p>
            <a:r>
              <a:rPr lang="en-US" dirty="0"/>
              <a:t>Judiciary and the Law (18 titles)</a:t>
            </a:r>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9</a:t>
            </a:fld>
            <a:endParaRPr lang="en-US"/>
          </a:p>
        </p:txBody>
      </p:sp>
      <p:sp>
        <p:nvSpPr>
          <p:cNvPr id="17" name="Content Placeholder 2">
            <a:extLst>
              <a:ext uri="{FF2B5EF4-FFF2-40B4-BE49-F238E27FC236}">
                <a16:creationId xmlns:a16="http://schemas.microsoft.com/office/drawing/2014/main" id="{492D229E-09B0-E38E-3EB0-24DF3CD37F2D}"/>
              </a:ext>
            </a:extLst>
          </p:cNvPr>
          <p:cNvSpPr txBox="1">
            <a:spLocks/>
          </p:cNvSpPr>
          <p:nvPr/>
        </p:nvSpPr>
        <p:spPr>
          <a:xfrm>
            <a:off x="5524500" y="1715748"/>
            <a:ext cx="5189033" cy="446015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Law Reviews &amp; Offprints Inscribed to Ruth Bader Ginsburg (20 titles)</a:t>
            </a:r>
          </a:p>
          <a:p>
            <a:r>
              <a:rPr lang="en-US" dirty="0"/>
              <a:t>Legal Humor (2 titles)</a:t>
            </a:r>
          </a:p>
          <a:p>
            <a:r>
              <a:rPr lang="en-US" dirty="0"/>
              <a:t>Legal Offprints (10 titles)</a:t>
            </a:r>
          </a:p>
          <a:p>
            <a:r>
              <a:rPr lang="en-US" dirty="0"/>
              <a:t>Legal Studies (14 titles)</a:t>
            </a:r>
          </a:p>
          <a:p>
            <a:r>
              <a:rPr lang="en-US" dirty="0"/>
              <a:t>Legal Writing, Grammar and Style (19 titles)</a:t>
            </a:r>
          </a:p>
          <a:p>
            <a:r>
              <a:rPr lang="en-US" dirty="0"/>
              <a:t>Lincoln Collection (11 titles)</a:t>
            </a:r>
          </a:p>
          <a:p>
            <a:r>
              <a:rPr lang="en-US" dirty="0"/>
              <a:t>Race and Justice (10 titles)</a:t>
            </a:r>
          </a:p>
          <a:p>
            <a:r>
              <a:rPr lang="en-US" dirty="0"/>
              <a:t>Religion and the Law (7 titles)</a:t>
            </a:r>
          </a:p>
          <a:p>
            <a:r>
              <a:rPr lang="en-US" sz="1800" dirty="0"/>
              <a:t>Swedish Law and Language (17 titles)</a:t>
            </a:r>
            <a:endParaRPr lang="en-US" sz="2000" dirty="0"/>
          </a:p>
          <a:p>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789308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6" y="629222"/>
            <a:ext cx="12074113" cy="839782"/>
          </a:xfrm>
        </p:spPr>
        <p:txBody>
          <a:bodyPr>
            <a:normAutofit fontScale="90000"/>
          </a:bodyPr>
          <a:lstStyle/>
          <a:p>
            <a:r>
              <a:rPr lang="en-US" dirty="0"/>
              <a:t>What was on RBG’s Bookshelf? – Law (Cont.)</a:t>
            </a:r>
          </a:p>
        </p:txBody>
      </p:sp>
      <p:sp>
        <p:nvSpPr>
          <p:cNvPr id="3" name="Content Placeholder 2">
            <a:extLst>
              <a:ext uri="{FF2B5EF4-FFF2-40B4-BE49-F238E27FC236}">
                <a16:creationId xmlns:a16="http://schemas.microsoft.com/office/drawing/2014/main" id="{3BB7EE56-A30E-B3B5-A929-03FA6903AD5D}"/>
              </a:ext>
            </a:extLst>
          </p:cNvPr>
          <p:cNvSpPr>
            <a:spLocks noGrp="1"/>
          </p:cNvSpPr>
          <p:nvPr>
            <p:ph idx="1"/>
          </p:nvPr>
        </p:nvSpPr>
        <p:spPr>
          <a:xfrm>
            <a:off x="335467" y="1716803"/>
            <a:ext cx="5189033" cy="4460159"/>
          </a:xfrm>
        </p:spPr>
        <p:txBody>
          <a:bodyPr>
            <a:normAutofit/>
          </a:bodyPr>
          <a:lstStyle/>
          <a:p>
            <a:r>
              <a:rPr lang="en-US" dirty="0"/>
              <a:t>Swedish Law and Language (17 titles)</a:t>
            </a:r>
          </a:p>
          <a:p>
            <a:r>
              <a:rPr lang="en-US" dirty="0"/>
              <a:t>The First Amendment (21 titles)</a:t>
            </a:r>
          </a:p>
          <a:p>
            <a:r>
              <a:rPr lang="en-US" dirty="0"/>
              <a:t>The Law in Modern Society (8 titles)</a:t>
            </a:r>
          </a:p>
          <a:p>
            <a:r>
              <a:rPr lang="en-US" dirty="0"/>
              <a:t>Women &amp; Gender Studies (15 titles)</a:t>
            </a:r>
          </a:p>
          <a:p>
            <a:r>
              <a:rPr lang="en-US" dirty="0"/>
              <a:t>Women &amp; the Law (19 titles)</a:t>
            </a:r>
          </a:p>
          <a:p>
            <a:r>
              <a:rPr lang="en-US" dirty="0"/>
              <a:t>Women in Society &amp; Politics (21 titles)</a:t>
            </a:r>
          </a:p>
          <a:p>
            <a:r>
              <a:rPr lang="en-US" dirty="0"/>
              <a:t>Women’s Rights (13 titles)</a:t>
            </a:r>
          </a:p>
          <a:p>
            <a:r>
              <a:rPr lang="en-US" dirty="0"/>
              <a:t>Works on Global Issues Inscribed to RBG       (10 titles)</a:t>
            </a:r>
          </a:p>
          <a:p>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10</a:t>
            </a:fld>
            <a:endParaRPr lang="en-US"/>
          </a:p>
        </p:txBody>
      </p:sp>
      <p:pic>
        <p:nvPicPr>
          <p:cNvPr id="8" name="Picture 7" descr="A group of books on a white background&#10;&#10;Description automatically generated">
            <a:extLst>
              <a:ext uri="{FF2B5EF4-FFF2-40B4-BE49-F238E27FC236}">
                <a16:creationId xmlns:a16="http://schemas.microsoft.com/office/drawing/2014/main" id="{1BE963DC-8A42-B27D-475C-0815B2A704A2}"/>
              </a:ext>
            </a:extLst>
          </p:cNvPr>
          <p:cNvPicPr>
            <a:picLocks noChangeAspect="1"/>
          </p:cNvPicPr>
          <p:nvPr/>
        </p:nvPicPr>
        <p:blipFill rotWithShape="1">
          <a:blip r:embed="rId3"/>
          <a:srcRect l="14754" t="18689" r="14098" b="11476"/>
          <a:stretch/>
        </p:blipFill>
        <p:spPr>
          <a:xfrm>
            <a:off x="7344016" y="1716803"/>
            <a:ext cx="3919334" cy="3847089"/>
          </a:xfrm>
          <a:prstGeom prst="rect">
            <a:avLst/>
          </a:prstGeom>
        </p:spPr>
      </p:pic>
      <p:sp>
        <p:nvSpPr>
          <p:cNvPr id="9" name="TextBox 8">
            <a:extLst>
              <a:ext uri="{FF2B5EF4-FFF2-40B4-BE49-F238E27FC236}">
                <a16:creationId xmlns:a16="http://schemas.microsoft.com/office/drawing/2014/main" id="{026CE950-D1FE-CB3A-464B-B8052D90238B}"/>
              </a:ext>
            </a:extLst>
          </p:cNvPr>
          <p:cNvSpPr txBox="1"/>
          <p:nvPr/>
        </p:nvSpPr>
        <p:spPr>
          <a:xfrm>
            <a:off x="7281532" y="5639404"/>
            <a:ext cx="4264519" cy="523220"/>
          </a:xfrm>
          <a:prstGeom prst="rect">
            <a:avLst/>
          </a:prstGeom>
          <a:noFill/>
        </p:spPr>
        <p:txBody>
          <a:bodyPr wrap="square" rtlCol="0">
            <a:spAutoFit/>
          </a:bodyPr>
          <a:lstStyle/>
          <a:p>
            <a:r>
              <a:rPr lang="en-US" sz="1400" i="1" dirty="0"/>
              <a:t>A small selection from the 30 titles in RBG’s </a:t>
            </a:r>
          </a:p>
          <a:p>
            <a:r>
              <a:rPr lang="en-US" sz="1400" i="1" dirty="0"/>
              <a:t>Women and the Law book collection </a:t>
            </a:r>
          </a:p>
        </p:txBody>
      </p:sp>
    </p:spTree>
    <p:extLst>
      <p:ext uri="{BB962C8B-B14F-4D97-AF65-F5344CB8AC3E}">
        <p14:creationId xmlns:p14="http://schemas.microsoft.com/office/powerpoint/2010/main" val="1075991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7" y="629222"/>
            <a:ext cx="12168748" cy="839782"/>
          </a:xfrm>
        </p:spPr>
        <p:txBody>
          <a:bodyPr>
            <a:noAutofit/>
          </a:bodyPr>
          <a:lstStyle/>
          <a:p>
            <a:r>
              <a:rPr lang="en-US" sz="4000" dirty="0"/>
              <a:t>What was on RBG’s Bookshelf? – Miscellaneous</a:t>
            </a:r>
          </a:p>
        </p:txBody>
      </p:sp>
      <p:sp>
        <p:nvSpPr>
          <p:cNvPr id="3" name="Content Placeholder 2">
            <a:extLst>
              <a:ext uri="{FF2B5EF4-FFF2-40B4-BE49-F238E27FC236}">
                <a16:creationId xmlns:a16="http://schemas.microsoft.com/office/drawing/2014/main" id="{3BB7EE56-A30E-B3B5-A929-03FA6903AD5D}"/>
              </a:ext>
            </a:extLst>
          </p:cNvPr>
          <p:cNvSpPr>
            <a:spLocks noGrp="1"/>
          </p:cNvSpPr>
          <p:nvPr>
            <p:ph idx="1"/>
          </p:nvPr>
        </p:nvSpPr>
        <p:spPr>
          <a:xfrm>
            <a:off x="335467" y="1716803"/>
            <a:ext cx="5189033" cy="4460159"/>
          </a:xfrm>
        </p:spPr>
        <p:txBody>
          <a:bodyPr>
            <a:normAutofit fontScale="92500" lnSpcReduction="20000"/>
          </a:bodyPr>
          <a:lstStyle/>
          <a:p>
            <a:r>
              <a:rPr lang="en-US" sz="1900" dirty="0"/>
              <a:t>Art &amp; Philosophy (16 titles)</a:t>
            </a:r>
          </a:p>
          <a:p>
            <a:r>
              <a:rPr lang="en-US" sz="1900" dirty="0"/>
              <a:t>Art &amp; Travel (25 titles)</a:t>
            </a:r>
          </a:p>
          <a:p>
            <a:r>
              <a:rPr lang="en-US" sz="1900" dirty="0"/>
              <a:t>Celebrity Biography &amp; Memoirs Inscribed to RBG (11 titles)</a:t>
            </a:r>
          </a:p>
          <a:p>
            <a:r>
              <a:rPr lang="en-US" sz="1900" dirty="0"/>
              <a:t>Cooking (8 titles)</a:t>
            </a:r>
          </a:p>
          <a:p>
            <a:r>
              <a:rPr lang="en-US" sz="1900" dirty="0"/>
              <a:t>Churchills (6 titles)</a:t>
            </a:r>
          </a:p>
          <a:p>
            <a:r>
              <a:rPr lang="en-US" sz="1900" dirty="0"/>
              <a:t>Drama and Literature (5 titles)</a:t>
            </a:r>
          </a:p>
          <a:p>
            <a:r>
              <a:rPr lang="en-US" sz="1900" dirty="0"/>
              <a:t>Etiquette (3 titles)</a:t>
            </a:r>
          </a:p>
          <a:p>
            <a:r>
              <a:rPr lang="en-US" sz="1900" dirty="0"/>
              <a:t>First Ladies (7 Books)</a:t>
            </a:r>
          </a:p>
          <a:p>
            <a:r>
              <a:rPr lang="en-US" sz="1900" dirty="0"/>
              <a:t>Founding Fathers – America (20 titles)</a:t>
            </a:r>
          </a:p>
          <a:p>
            <a:r>
              <a:rPr lang="en-US" sz="1900" dirty="0"/>
              <a:t>Hawaii (8 titles)</a:t>
            </a:r>
          </a:p>
          <a:p>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11</a:t>
            </a:fld>
            <a:endParaRPr lang="en-US"/>
          </a:p>
        </p:txBody>
      </p:sp>
      <p:sp>
        <p:nvSpPr>
          <p:cNvPr id="17" name="Content Placeholder 2">
            <a:extLst>
              <a:ext uri="{FF2B5EF4-FFF2-40B4-BE49-F238E27FC236}">
                <a16:creationId xmlns:a16="http://schemas.microsoft.com/office/drawing/2014/main" id="{492D229E-09B0-E38E-3EB0-24DF3CD37F2D}"/>
              </a:ext>
            </a:extLst>
          </p:cNvPr>
          <p:cNvSpPr txBox="1">
            <a:spLocks/>
          </p:cNvSpPr>
          <p:nvPr/>
        </p:nvSpPr>
        <p:spPr>
          <a:xfrm>
            <a:off x="5524499" y="1715748"/>
            <a:ext cx="5879451" cy="446015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History – 20</a:t>
            </a:r>
            <a:r>
              <a:rPr lang="en-US" baseline="30000" dirty="0"/>
              <a:t>th</a:t>
            </a:r>
            <a:r>
              <a:rPr lang="en-US" dirty="0"/>
              <a:t> Century (6 titles)</a:t>
            </a:r>
          </a:p>
          <a:p>
            <a:r>
              <a:rPr lang="en-US" dirty="0"/>
              <a:t>History – American (7 titles)</a:t>
            </a:r>
          </a:p>
          <a:p>
            <a:r>
              <a:rPr lang="en-US" dirty="0"/>
              <a:t>History &amp; Government (17 titles)</a:t>
            </a:r>
          </a:p>
          <a:p>
            <a:r>
              <a:rPr lang="en-US" dirty="0"/>
              <a:t>Gastronomy (9 titles)</a:t>
            </a:r>
          </a:p>
          <a:p>
            <a:r>
              <a:rPr lang="en-US" dirty="0"/>
              <a:t>Greek Mythology and Classical Studies (7 titles)</a:t>
            </a:r>
          </a:p>
          <a:p>
            <a:r>
              <a:rPr lang="en-US" dirty="0"/>
              <a:t>Grief and Widowhood (10 titles)</a:t>
            </a:r>
          </a:p>
          <a:p>
            <a:r>
              <a:rPr lang="en-US" dirty="0"/>
              <a:t>Investigative Journalism (11 titles)</a:t>
            </a:r>
          </a:p>
          <a:p>
            <a:r>
              <a:rPr lang="en-US" dirty="0"/>
              <a:t>Legal Writing, Grammar and Style (19 titles)</a:t>
            </a:r>
          </a:p>
          <a:p>
            <a:r>
              <a:rPr lang="en-US" dirty="0"/>
              <a:t>Literature (30 titles) </a:t>
            </a:r>
          </a:p>
          <a:p>
            <a:r>
              <a:rPr lang="en-US" dirty="0"/>
              <a:t>Literature: Mystery &amp; Memoir (21 titles)</a:t>
            </a:r>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329017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629222"/>
            <a:ext cx="11883615" cy="839782"/>
          </a:xfrm>
        </p:spPr>
        <p:txBody>
          <a:bodyPr>
            <a:noAutofit/>
          </a:bodyPr>
          <a:lstStyle/>
          <a:p>
            <a:r>
              <a:rPr lang="en-US" sz="3200" dirty="0"/>
              <a:t>What was on RBG’s Bookshelf? – Miscellaneous (Cont.) </a:t>
            </a:r>
          </a:p>
        </p:txBody>
      </p:sp>
      <p:sp>
        <p:nvSpPr>
          <p:cNvPr id="3" name="Content Placeholder 2">
            <a:extLst>
              <a:ext uri="{FF2B5EF4-FFF2-40B4-BE49-F238E27FC236}">
                <a16:creationId xmlns:a16="http://schemas.microsoft.com/office/drawing/2014/main" id="{3BB7EE56-A30E-B3B5-A929-03FA6903AD5D}"/>
              </a:ext>
            </a:extLst>
          </p:cNvPr>
          <p:cNvSpPr>
            <a:spLocks noGrp="1"/>
          </p:cNvSpPr>
          <p:nvPr>
            <p:ph idx="1"/>
          </p:nvPr>
        </p:nvSpPr>
        <p:spPr>
          <a:xfrm>
            <a:off x="335467" y="1716803"/>
            <a:ext cx="5189033" cy="4460159"/>
          </a:xfrm>
        </p:spPr>
        <p:txBody>
          <a:bodyPr>
            <a:normAutofit lnSpcReduction="10000"/>
          </a:bodyPr>
          <a:lstStyle/>
          <a:p>
            <a:r>
              <a:rPr lang="en-US" dirty="0"/>
              <a:t>Modern Non-Fiction (17 titles)</a:t>
            </a:r>
          </a:p>
          <a:p>
            <a:r>
              <a:rPr lang="en-US" dirty="0"/>
              <a:t>Music &amp; Musical Instruments (14 titles)</a:t>
            </a:r>
          </a:p>
          <a:p>
            <a:r>
              <a:rPr lang="en-US" dirty="0"/>
              <a:t>Opera &amp; Lyrical Music (28 titles)</a:t>
            </a:r>
          </a:p>
          <a:p>
            <a:r>
              <a:rPr lang="en-US" dirty="0"/>
              <a:t>Philosophy (15 titles)</a:t>
            </a:r>
          </a:p>
          <a:p>
            <a:r>
              <a:rPr lang="en-US" dirty="0"/>
              <a:t>Politics – American (27 titles)</a:t>
            </a:r>
          </a:p>
          <a:p>
            <a:r>
              <a:rPr lang="en-US" dirty="0"/>
              <a:t>Reference Book on Writing (8 titles)</a:t>
            </a:r>
          </a:p>
          <a:p>
            <a:r>
              <a:rPr lang="en-US" dirty="0"/>
              <a:t>Shakespeare (9 titles)</a:t>
            </a:r>
          </a:p>
          <a:p>
            <a:r>
              <a:rPr lang="en-US" dirty="0"/>
              <a:t>Travel &amp; Natural History (26 titles)</a:t>
            </a:r>
          </a:p>
          <a:p>
            <a:r>
              <a:rPr lang="en-US" dirty="0"/>
              <a:t>Universities (7 titles)</a:t>
            </a:r>
          </a:p>
          <a:p>
            <a:r>
              <a:rPr lang="en-US" dirty="0"/>
              <a:t>Wall Street &amp; Wealth Inequality (9 titles)</a:t>
            </a:r>
          </a:p>
          <a:p>
            <a:endParaRPr lang="en-US" dirty="0"/>
          </a:p>
          <a:p>
            <a:endParaRPr lang="en-US" dirty="0"/>
          </a:p>
          <a:p>
            <a:pPr marL="0" indent="0">
              <a:buNone/>
            </a:pPr>
            <a:endParaRPr lang="en-US" dirty="0"/>
          </a:p>
          <a:p>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12</a:t>
            </a:fld>
            <a:endParaRPr lang="en-US"/>
          </a:p>
        </p:txBody>
      </p:sp>
      <p:sp>
        <p:nvSpPr>
          <p:cNvPr id="17" name="Content Placeholder 2">
            <a:extLst>
              <a:ext uri="{FF2B5EF4-FFF2-40B4-BE49-F238E27FC236}">
                <a16:creationId xmlns:a16="http://schemas.microsoft.com/office/drawing/2014/main" id="{492D229E-09B0-E38E-3EB0-24DF3CD37F2D}"/>
              </a:ext>
            </a:extLst>
          </p:cNvPr>
          <p:cNvSpPr txBox="1">
            <a:spLocks/>
          </p:cNvSpPr>
          <p:nvPr/>
        </p:nvSpPr>
        <p:spPr>
          <a:xfrm>
            <a:off x="5524500" y="1715748"/>
            <a:ext cx="5189033" cy="446015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10" name="Picture 9" descr="A stack of books on a white background&#10;&#10;Description automatically generated">
            <a:extLst>
              <a:ext uri="{FF2B5EF4-FFF2-40B4-BE49-F238E27FC236}">
                <a16:creationId xmlns:a16="http://schemas.microsoft.com/office/drawing/2014/main" id="{4649BBE9-D643-7357-594C-D11C9EE2E5D9}"/>
              </a:ext>
            </a:extLst>
          </p:cNvPr>
          <p:cNvPicPr>
            <a:picLocks noChangeAspect="1"/>
          </p:cNvPicPr>
          <p:nvPr/>
        </p:nvPicPr>
        <p:blipFill rotWithShape="1">
          <a:blip r:embed="rId3"/>
          <a:srcRect l="29814" t="8139" r="30046" b="13489"/>
          <a:stretch/>
        </p:blipFill>
        <p:spPr>
          <a:xfrm>
            <a:off x="8527033" y="1466894"/>
            <a:ext cx="2693578" cy="4305107"/>
          </a:xfrm>
          <a:prstGeom prst="rect">
            <a:avLst/>
          </a:prstGeom>
        </p:spPr>
      </p:pic>
      <p:sp>
        <p:nvSpPr>
          <p:cNvPr id="11" name="TextBox 10">
            <a:extLst>
              <a:ext uri="{FF2B5EF4-FFF2-40B4-BE49-F238E27FC236}">
                <a16:creationId xmlns:a16="http://schemas.microsoft.com/office/drawing/2014/main" id="{6E21D1CA-E917-579A-20A7-DA15B5E7F3F1}"/>
              </a:ext>
            </a:extLst>
          </p:cNvPr>
          <p:cNvSpPr txBox="1"/>
          <p:nvPr/>
        </p:nvSpPr>
        <p:spPr>
          <a:xfrm>
            <a:off x="8426211" y="5837876"/>
            <a:ext cx="4059936" cy="584775"/>
          </a:xfrm>
          <a:prstGeom prst="rect">
            <a:avLst/>
          </a:prstGeom>
          <a:noFill/>
        </p:spPr>
        <p:txBody>
          <a:bodyPr wrap="square" rtlCol="0">
            <a:spAutoFit/>
          </a:bodyPr>
          <a:lstStyle/>
          <a:p>
            <a:r>
              <a:rPr lang="en-US" sz="1400" i="1" dirty="0"/>
              <a:t>RBG’s Universities titles </a:t>
            </a:r>
          </a:p>
          <a:p>
            <a:endParaRPr lang="en-US" dirty="0"/>
          </a:p>
        </p:txBody>
      </p:sp>
    </p:spTree>
    <p:extLst>
      <p:ext uri="{BB962C8B-B14F-4D97-AF65-F5344CB8AC3E}">
        <p14:creationId xmlns:p14="http://schemas.microsoft.com/office/powerpoint/2010/main" val="3835624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454493"/>
            <a:ext cx="11883615" cy="839782"/>
          </a:xfrm>
        </p:spPr>
        <p:txBody>
          <a:bodyPr>
            <a:noAutofit/>
          </a:bodyPr>
          <a:lstStyle/>
          <a:p>
            <a:r>
              <a:rPr lang="en-US" sz="3200" dirty="0"/>
              <a:t>The Ruth Bader &amp; Martin Ginsburg Bookshelf</a:t>
            </a:r>
          </a:p>
        </p:txBody>
      </p:sp>
      <p:sp>
        <p:nvSpPr>
          <p:cNvPr id="3" name="Content Placeholder 2">
            <a:extLst>
              <a:ext uri="{FF2B5EF4-FFF2-40B4-BE49-F238E27FC236}">
                <a16:creationId xmlns:a16="http://schemas.microsoft.com/office/drawing/2014/main" id="{3BB7EE56-A30E-B3B5-A929-03FA6903AD5D}"/>
              </a:ext>
            </a:extLst>
          </p:cNvPr>
          <p:cNvSpPr>
            <a:spLocks noGrp="1"/>
          </p:cNvSpPr>
          <p:nvPr>
            <p:ph idx="1"/>
          </p:nvPr>
        </p:nvSpPr>
        <p:spPr>
          <a:xfrm>
            <a:off x="340137" y="1715748"/>
            <a:ext cx="5926354" cy="4565195"/>
          </a:xfrm>
        </p:spPr>
        <p:txBody>
          <a:bodyPr>
            <a:normAutofit/>
          </a:bodyPr>
          <a:lstStyle/>
          <a:p>
            <a:r>
              <a:rPr lang="en-US" dirty="0"/>
              <a:t>Civil Rights (18 titles)</a:t>
            </a:r>
          </a:p>
          <a:p>
            <a:r>
              <a:rPr lang="en-US" dirty="0"/>
              <a:t>First Ladies (7 titles)</a:t>
            </a:r>
          </a:p>
          <a:p>
            <a:r>
              <a:rPr lang="en-US" dirty="0"/>
              <a:t>History, Biography, &amp; Literature (10 titles)</a:t>
            </a:r>
          </a:p>
          <a:p>
            <a:r>
              <a:rPr lang="en-US" dirty="0"/>
              <a:t>History &amp; Literature (26 titles)</a:t>
            </a:r>
          </a:p>
          <a:p>
            <a:r>
              <a:rPr lang="en-US" dirty="0"/>
              <a:t>Literature (120 titles)</a:t>
            </a:r>
          </a:p>
          <a:p>
            <a:r>
              <a:rPr lang="en-US" dirty="0"/>
              <a:t>Memoirs (6 titles)</a:t>
            </a:r>
          </a:p>
          <a:p>
            <a:r>
              <a:rPr lang="en-US" dirty="0"/>
              <a:t>Opera Including Maria Callas (16 titles)</a:t>
            </a:r>
          </a:p>
          <a:p>
            <a:r>
              <a:rPr lang="en-US" dirty="0"/>
              <a:t>Political &amp; Legal History (10 titles)</a:t>
            </a:r>
          </a:p>
          <a:p>
            <a:r>
              <a:rPr lang="en-US" dirty="0"/>
              <a:t>Presidential Biographies (8 titles)</a:t>
            </a:r>
          </a:p>
          <a:p>
            <a:r>
              <a:rPr lang="en-US" dirty="0"/>
              <a:t>Physics and Mathematics (9 titles)</a:t>
            </a:r>
          </a:p>
          <a:p>
            <a:endParaRPr lang="en-US" dirty="0"/>
          </a:p>
          <a:p>
            <a:endParaRPr lang="en-US" dirty="0"/>
          </a:p>
          <a:p>
            <a:pPr marL="0" indent="0">
              <a:buNone/>
            </a:pPr>
            <a:endParaRPr lang="en-US" dirty="0"/>
          </a:p>
          <a:p>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13</a:t>
            </a:fld>
            <a:endParaRPr lang="en-US"/>
          </a:p>
        </p:txBody>
      </p:sp>
      <p:sp>
        <p:nvSpPr>
          <p:cNvPr id="17" name="Content Placeholder 2">
            <a:extLst>
              <a:ext uri="{FF2B5EF4-FFF2-40B4-BE49-F238E27FC236}">
                <a16:creationId xmlns:a16="http://schemas.microsoft.com/office/drawing/2014/main" id="{492D229E-09B0-E38E-3EB0-24DF3CD37F2D}"/>
              </a:ext>
            </a:extLst>
          </p:cNvPr>
          <p:cNvSpPr txBox="1">
            <a:spLocks/>
          </p:cNvSpPr>
          <p:nvPr/>
        </p:nvSpPr>
        <p:spPr>
          <a:xfrm>
            <a:off x="6096000" y="1714693"/>
            <a:ext cx="5189033" cy="95371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Supreme Court History (36 titles)</a:t>
            </a:r>
          </a:p>
          <a:p>
            <a:r>
              <a:rPr lang="en-US" dirty="0"/>
              <a:t>Women &amp; the Law (11 titles)</a:t>
            </a:r>
          </a:p>
        </p:txBody>
      </p:sp>
      <p:pic>
        <p:nvPicPr>
          <p:cNvPr id="12" name="Picture 11" descr="A person waving at a podium with other people behind her&#10;&#10;Description automatically generated">
            <a:extLst>
              <a:ext uri="{FF2B5EF4-FFF2-40B4-BE49-F238E27FC236}">
                <a16:creationId xmlns:a16="http://schemas.microsoft.com/office/drawing/2014/main" id="{A0800820-40E9-598E-82B8-2FC31DF1995B}"/>
              </a:ext>
            </a:extLst>
          </p:cNvPr>
          <p:cNvPicPr>
            <a:picLocks noChangeAspect="1"/>
          </p:cNvPicPr>
          <p:nvPr/>
        </p:nvPicPr>
        <p:blipFill>
          <a:blip r:embed="rId3"/>
          <a:stretch>
            <a:fillRect/>
          </a:stretch>
        </p:blipFill>
        <p:spPr>
          <a:xfrm>
            <a:off x="6507755" y="2668403"/>
            <a:ext cx="4510766" cy="30146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7F12BBE2-5A47-1701-C3D7-057FF2BEE062}"/>
              </a:ext>
            </a:extLst>
          </p:cNvPr>
          <p:cNvSpPr txBox="1"/>
          <p:nvPr/>
        </p:nvSpPr>
        <p:spPr>
          <a:xfrm>
            <a:off x="6437926" y="5769292"/>
            <a:ext cx="4702514" cy="769441"/>
          </a:xfrm>
          <a:prstGeom prst="rect">
            <a:avLst/>
          </a:prstGeom>
          <a:noFill/>
        </p:spPr>
        <p:txBody>
          <a:bodyPr wrap="square" rtlCol="0">
            <a:spAutoFit/>
          </a:bodyPr>
          <a:lstStyle/>
          <a:p>
            <a:r>
              <a:rPr lang="en-US" sz="1100" dirty="0">
                <a:effectLst/>
              </a:rPr>
              <a:t>President William J. Clinton attending the swearing-in ceremony of Judge Ruth Bader Ginsburg as Associate Supreme Court Justice on the State Floor of the White House. The image was photographed by Ralph </a:t>
            </a:r>
            <a:r>
              <a:rPr lang="en-US" sz="1100" dirty="0" err="1">
                <a:effectLst/>
              </a:rPr>
              <a:t>Alswang</a:t>
            </a:r>
            <a:r>
              <a:rPr lang="en-US" sz="1100" dirty="0">
                <a:effectLst/>
              </a:rPr>
              <a:t>.</a:t>
            </a:r>
          </a:p>
        </p:txBody>
      </p:sp>
    </p:spTree>
    <p:extLst>
      <p:ext uri="{BB962C8B-B14F-4D97-AF65-F5344CB8AC3E}">
        <p14:creationId xmlns:p14="http://schemas.microsoft.com/office/powerpoint/2010/main" val="2116077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7FBAD-AE46-4A8D-D5BD-36E0406B9F64}"/>
              </a:ext>
            </a:extLst>
          </p:cNvPr>
          <p:cNvSpPr>
            <a:spLocks noGrp="1"/>
          </p:cNvSpPr>
          <p:nvPr>
            <p:ph type="title"/>
          </p:nvPr>
        </p:nvSpPr>
        <p:spPr>
          <a:xfrm>
            <a:off x="1117626" y="2393018"/>
            <a:ext cx="9956747" cy="1438780"/>
          </a:xfrm>
        </p:spPr>
        <p:txBody>
          <a:bodyPr/>
          <a:lstStyle/>
          <a:p>
            <a:r>
              <a:rPr lang="en-US" dirty="0"/>
              <a:t>Highlights from the RBG Collection</a:t>
            </a:r>
          </a:p>
        </p:txBody>
      </p:sp>
      <p:sp>
        <p:nvSpPr>
          <p:cNvPr id="4" name="Date Placeholder 3">
            <a:extLst>
              <a:ext uri="{FF2B5EF4-FFF2-40B4-BE49-F238E27FC236}">
                <a16:creationId xmlns:a16="http://schemas.microsoft.com/office/drawing/2014/main" id="{4418B34A-194E-6D36-8903-8A5C329466F4}"/>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05EF445D-217E-4FFC-E12C-61E703B9957D}"/>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9B527820-CDA4-5748-B91F-FA2EF19EEBDC}"/>
              </a:ext>
            </a:extLst>
          </p:cNvPr>
          <p:cNvSpPr>
            <a:spLocks noGrp="1"/>
          </p:cNvSpPr>
          <p:nvPr>
            <p:ph type="sldNum" sz="quarter" idx="12"/>
          </p:nvPr>
        </p:nvSpPr>
        <p:spPr/>
        <p:txBody>
          <a:bodyPr/>
          <a:lstStyle/>
          <a:p>
            <a:fld id="{6E91CC32-6A6B-4E2E-BBA1-6864F305DA26}" type="slidenum">
              <a:rPr lang="en-US" smtClean="0"/>
              <a:t>14</a:t>
            </a:fld>
            <a:endParaRPr lang="en-US"/>
          </a:p>
        </p:txBody>
      </p:sp>
    </p:spTree>
    <p:extLst>
      <p:ext uri="{BB962C8B-B14F-4D97-AF65-F5344CB8AC3E}">
        <p14:creationId xmlns:p14="http://schemas.microsoft.com/office/powerpoint/2010/main" val="324635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148464"/>
            <a:ext cx="11883615" cy="839782"/>
          </a:xfrm>
        </p:spPr>
        <p:txBody>
          <a:bodyPr>
            <a:noAutofit/>
          </a:bodyPr>
          <a:lstStyle/>
          <a:p>
            <a:r>
              <a:rPr lang="en-US" sz="3200" dirty="0"/>
              <a:t>RBG’s Annotated Textbooks </a:t>
            </a:r>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a:t>The Southwest Florida Library - 2023</a:t>
            </a:r>
            <a:endParaRPr lang="en-US" sz="1000" dirty="0"/>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a:t>The Online RBG collection Exhibit</a:t>
            </a:r>
            <a:endParaRPr lang="en-US" sz="1000" dirty="0"/>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15</a:t>
            </a:fld>
            <a:endParaRPr lang="en-US"/>
          </a:p>
        </p:txBody>
      </p:sp>
      <p:sp>
        <p:nvSpPr>
          <p:cNvPr id="10" name="TextBox 9">
            <a:extLst>
              <a:ext uri="{FF2B5EF4-FFF2-40B4-BE49-F238E27FC236}">
                <a16:creationId xmlns:a16="http://schemas.microsoft.com/office/drawing/2014/main" id="{9BCDFE20-0922-51DF-21DB-BB0514042804}"/>
              </a:ext>
            </a:extLst>
          </p:cNvPr>
          <p:cNvSpPr txBox="1"/>
          <p:nvPr/>
        </p:nvSpPr>
        <p:spPr>
          <a:xfrm>
            <a:off x="272058" y="1050709"/>
            <a:ext cx="5438183" cy="5293757"/>
          </a:xfrm>
          <a:prstGeom prst="rect">
            <a:avLst/>
          </a:prstGeom>
          <a:noFill/>
        </p:spPr>
        <p:txBody>
          <a:bodyPr wrap="square">
            <a:spAutoFit/>
          </a:bodyPr>
          <a:lstStyle/>
          <a:p>
            <a:endParaRPr lang="en-US" sz="1800" dirty="0"/>
          </a:p>
          <a:p>
            <a:r>
              <a:rPr lang="en-US" sz="2000" b="1" dirty="0"/>
              <a:t>Title: </a:t>
            </a:r>
            <a:r>
              <a:rPr lang="en-US" sz="2000" b="1" i="1" dirty="0"/>
              <a:t>Jurisprudence: Men and Ideas of the Law</a:t>
            </a:r>
          </a:p>
          <a:p>
            <a:r>
              <a:rPr lang="en-US" sz="2000" b="1" dirty="0"/>
              <a:t>Author: Patterson, Edwin W.</a:t>
            </a:r>
          </a:p>
          <a:p>
            <a:r>
              <a:rPr lang="en-US" sz="2000" b="1" dirty="0"/>
              <a:t>Publisher: The Foundation Press</a:t>
            </a:r>
          </a:p>
          <a:p>
            <a:r>
              <a:rPr lang="en-US" sz="2000" b="1" dirty="0"/>
              <a:t>Year: 1953</a:t>
            </a:r>
          </a:p>
          <a:p>
            <a:endParaRPr lang="en-US" sz="2000" b="1" dirty="0"/>
          </a:p>
          <a:p>
            <a:r>
              <a:rPr lang="en-US" sz="2000" dirty="0"/>
              <a:t>This work is one of three textbooks in the collection from RBG’s time in Law School. This work, from her time at Columbia Law School, contains annotations. These annotations give an insight into what Ginsburg found important for her class and future career. It also demonstrates that she was a </a:t>
            </a:r>
            <a:r>
              <a:rPr lang="en-US" sz="2000" dirty="0" err="1"/>
              <a:t>serioius</a:t>
            </a:r>
            <a:r>
              <a:rPr lang="en-US" sz="2000" dirty="0"/>
              <a:t> student. Her meticulous work ultimately led her to graduating first in her class from Columbia Law School in 1959.</a:t>
            </a:r>
          </a:p>
        </p:txBody>
      </p:sp>
      <p:pic>
        <p:nvPicPr>
          <p:cNvPr id="15" name="Picture 14" descr="A red book with gold text&#10;&#10;Description automatically generated">
            <a:extLst>
              <a:ext uri="{FF2B5EF4-FFF2-40B4-BE49-F238E27FC236}">
                <a16:creationId xmlns:a16="http://schemas.microsoft.com/office/drawing/2014/main" id="{AAEA5E8C-A8D0-333E-B16A-8711D00CAF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4698315" y="870158"/>
            <a:ext cx="4789454" cy="4789454"/>
          </a:xfrm>
          <a:prstGeom prst="rect">
            <a:avLst/>
          </a:prstGeom>
        </p:spPr>
      </p:pic>
      <p:pic>
        <p:nvPicPr>
          <p:cNvPr id="18" name="Picture 17" descr="A page of a book&#10;&#10;Description automatically generated">
            <a:extLst>
              <a:ext uri="{FF2B5EF4-FFF2-40B4-BE49-F238E27FC236}">
                <a16:creationId xmlns:a16="http://schemas.microsoft.com/office/drawing/2014/main" id="{4FA56C90-88DC-70B5-3D4D-2DB4274B4EAB}"/>
              </a:ext>
            </a:extLst>
          </p:cNvPr>
          <p:cNvPicPr>
            <a:picLocks noChangeAspect="1"/>
          </p:cNvPicPr>
          <p:nvPr/>
        </p:nvPicPr>
        <p:blipFill>
          <a:blip r:embed="rId5"/>
          <a:stretch>
            <a:fillRect/>
          </a:stretch>
        </p:blipFill>
        <p:spPr>
          <a:xfrm>
            <a:off x="8475843" y="185305"/>
            <a:ext cx="3566584" cy="6159161"/>
          </a:xfrm>
          <a:prstGeom prst="rect">
            <a:avLst/>
          </a:prstGeom>
        </p:spPr>
      </p:pic>
    </p:spTree>
    <p:extLst>
      <p:ext uri="{BB962C8B-B14F-4D97-AF65-F5344CB8AC3E}">
        <p14:creationId xmlns:p14="http://schemas.microsoft.com/office/powerpoint/2010/main" val="650417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228759"/>
            <a:ext cx="11883615" cy="839782"/>
          </a:xfrm>
        </p:spPr>
        <p:txBody>
          <a:bodyPr>
            <a:noAutofit/>
          </a:bodyPr>
          <a:lstStyle/>
          <a:p>
            <a:r>
              <a:rPr lang="en-US" sz="3200" dirty="0"/>
              <a:t>RBG’s Harvard Law Review Copy</a:t>
            </a:r>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a:t>The Online RBG collection Exhibit</a:t>
            </a:r>
            <a:endParaRPr lang="en-US" sz="1000" dirty="0"/>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16</a:t>
            </a:fld>
            <a:endParaRPr lang="en-US"/>
          </a:p>
        </p:txBody>
      </p:sp>
      <p:sp>
        <p:nvSpPr>
          <p:cNvPr id="10" name="TextBox 9">
            <a:extLst>
              <a:ext uri="{FF2B5EF4-FFF2-40B4-BE49-F238E27FC236}">
                <a16:creationId xmlns:a16="http://schemas.microsoft.com/office/drawing/2014/main" id="{9BCDFE20-0922-51DF-21DB-BB0514042804}"/>
              </a:ext>
            </a:extLst>
          </p:cNvPr>
          <p:cNvSpPr txBox="1"/>
          <p:nvPr/>
        </p:nvSpPr>
        <p:spPr>
          <a:xfrm>
            <a:off x="308385" y="1068541"/>
            <a:ext cx="5438183" cy="4985980"/>
          </a:xfrm>
          <a:prstGeom prst="rect">
            <a:avLst/>
          </a:prstGeom>
          <a:noFill/>
        </p:spPr>
        <p:txBody>
          <a:bodyPr wrap="square">
            <a:spAutoFit/>
          </a:bodyPr>
          <a:lstStyle/>
          <a:p>
            <a:endParaRPr lang="en-US" sz="1800" dirty="0"/>
          </a:p>
          <a:p>
            <a:r>
              <a:rPr lang="en-US" sz="2000" b="1" dirty="0"/>
              <a:t>Title: </a:t>
            </a:r>
            <a:r>
              <a:rPr lang="en-US" sz="2000" b="1" i="1" dirty="0"/>
              <a:t>Harvard Law Review</a:t>
            </a:r>
            <a:r>
              <a:rPr lang="en-US" sz="2000" b="1" dirty="0"/>
              <a:t>, Vol. 71</a:t>
            </a:r>
          </a:p>
          <a:p>
            <a:r>
              <a:rPr lang="en-US" sz="2000" b="1" dirty="0"/>
              <a:t>Publisher: The Harvard Law Review Association</a:t>
            </a:r>
          </a:p>
          <a:p>
            <a:r>
              <a:rPr lang="en-US" sz="2000" b="1" dirty="0"/>
              <a:t>Author: The Harvard Law Review Association</a:t>
            </a:r>
          </a:p>
          <a:p>
            <a:r>
              <a:rPr lang="en-US" sz="2000" b="1" dirty="0"/>
              <a:t>Year: 1957, 1958</a:t>
            </a:r>
          </a:p>
          <a:p>
            <a:endParaRPr lang="en-US" sz="2000" b="1" dirty="0"/>
          </a:p>
          <a:p>
            <a:r>
              <a:rPr lang="en-US" sz="2000" dirty="0"/>
              <a:t>Ginsburg joined the Harvard Law Review in her second year at law school. She was one of two women on the Review staff. The year she was on the Review, her husband was sick with cancer. This volume contains annotations and contributions by Ruth Bader Ginsburg. This particular copy has her name on the spine, as it was her personal copy</a:t>
            </a:r>
          </a:p>
        </p:txBody>
      </p:sp>
      <p:pic>
        <p:nvPicPr>
          <p:cNvPr id="7" name="Picture 6" descr="A red book with black text&#10;&#10;Description automatically generated">
            <a:extLst>
              <a:ext uri="{FF2B5EF4-FFF2-40B4-BE49-F238E27FC236}">
                <a16:creationId xmlns:a16="http://schemas.microsoft.com/office/drawing/2014/main" id="{F1A89C83-496D-8C4A-5454-C3A0A3BB5D1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284308" y="-632396"/>
            <a:ext cx="3355142" cy="4193927"/>
          </a:xfrm>
          <a:prstGeom prst="rect">
            <a:avLst/>
          </a:prstGeom>
        </p:spPr>
      </p:pic>
      <p:pic>
        <p:nvPicPr>
          <p:cNvPr id="11" name="Picture 10" descr="A brown leather book with gold text&#10;&#10;Description automatically generated">
            <a:extLst>
              <a:ext uri="{FF2B5EF4-FFF2-40B4-BE49-F238E27FC236}">
                <a16:creationId xmlns:a16="http://schemas.microsoft.com/office/drawing/2014/main" id="{DEA3C5A5-CCEC-9727-F64C-D7CA5542A754}"/>
              </a:ext>
            </a:extLst>
          </p:cNvPr>
          <p:cNvPicPr>
            <a:picLocks noChangeAspect="1"/>
          </p:cNvPicPr>
          <p:nvPr/>
        </p:nvPicPr>
        <p:blipFill rotWithShape="1">
          <a:blip r:embed="rId5"/>
          <a:srcRect l="41308" t="66074" r="24916" b="22400"/>
          <a:stretch/>
        </p:blipFill>
        <p:spPr>
          <a:xfrm>
            <a:off x="6806183" y="1574799"/>
            <a:ext cx="2567801" cy="493491"/>
          </a:xfrm>
          <a:prstGeom prst="rect">
            <a:avLst/>
          </a:prstGeom>
        </p:spPr>
      </p:pic>
      <p:cxnSp>
        <p:nvCxnSpPr>
          <p:cNvPr id="13" name="Straight Connector 12">
            <a:extLst>
              <a:ext uri="{FF2B5EF4-FFF2-40B4-BE49-F238E27FC236}">
                <a16:creationId xmlns:a16="http://schemas.microsoft.com/office/drawing/2014/main" id="{C729F50D-110E-10C9-7B97-2292C3906CAC}"/>
              </a:ext>
            </a:extLst>
          </p:cNvPr>
          <p:cNvCxnSpPr>
            <a:cxnSpLocks/>
          </p:cNvCxnSpPr>
          <p:nvPr/>
        </p:nvCxnSpPr>
        <p:spPr>
          <a:xfrm flipH="1" flipV="1">
            <a:off x="9373984" y="1632559"/>
            <a:ext cx="864063" cy="1101247"/>
          </a:xfrm>
          <a:prstGeom prst="line">
            <a:avLst/>
          </a:prstGeom>
          <a:ln>
            <a:solidFill>
              <a:schemeClr val="tx1"/>
            </a:solidFill>
          </a:ln>
        </p:spPr>
        <p:style>
          <a:lnRef idx="1">
            <a:schemeClr val="accent3"/>
          </a:lnRef>
          <a:fillRef idx="0">
            <a:schemeClr val="accent3"/>
          </a:fillRef>
          <a:effectRef idx="0">
            <a:schemeClr val="accent3"/>
          </a:effectRef>
          <a:fontRef idx="minor">
            <a:schemeClr val="tx1"/>
          </a:fontRef>
        </p:style>
      </p:cxnSp>
      <p:pic>
        <p:nvPicPr>
          <p:cNvPr id="17" name="Picture 16" descr="An open book with text on it&#10;&#10;Description automatically generated">
            <a:extLst>
              <a:ext uri="{FF2B5EF4-FFF2-40B4-BE49-F238E27FC236}">
                <a16:creationId xmlns:a16="http://schemas.microsoft.com/office/drawing/2014/main" id="{B62793A5-F4EB-97DC-4C45-0C569730EA6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3488" l="7731" r="92437">
                        <a14:foregroundMark x1="8460" y1="12133" x2="8235" y2="12093"/>
                        <a14:foregroundMark x1="10467" y1="12489" x2="9850" y2="12379"/>
                        <a14:foregroundMark x1="14790" y1="13256" x2="13109" y2="12958"/>
                        <a14:foregroundMark x1="3956" y1="55237" x2="2353" y2="71395"/>
                        <a14:foregroundMark x1="7938" y1="15089" x2="5502" y2="39654"/>
                        <a14:foregroundMark x1="8235" y1="12093" x2="8158" y2="12873"/>
                        <a14:foregroundMark x1="4267" y1="80882" x2="4370" y2="81395"/>
                        <a14:foregroundMark x1="2353" y1="71395" x2="3848" y2="78809"/>
                        <a14:foregroundMark x1="4370" y1="81395" x2="11092" y2="87674"/>
                        <a14:foregroundMark x1="11092" y1="87674" x2="32385" y2="90913"/>
                        <a14:foregroundMark x1="74118" y1="91860" x2="89748" y2="83953"/>
                        <a14:foregroundMark x1="89748" y1="83953" x2="92580" y2="17990"/>
                        <a14:foregroundMark x1="85377" y1="12922" x2="83193" y2="13488"/>
                        <a14:foregroundMark x1="8422" y1="12225" x2="6144" y2="12791"/>
                        <a14:foregroundMark x1="10868" y1="11618" x2="10081" y2="11813"/>
                        <a14:foregroundMark x1="6693" y1="54183" x2="7899" y2="87674"/>
                        <a14:foregroundMark x1="5556" y1="22621" x2="6172" y2="39703"/>
                        <a14:foregroundMark x1="7899" y1="87674" x2="9580" y2="88372"/>
                        <a14:backgroundMark x1="54790" y1="94419" x2="54790" y2="94419"/>
                        <a14:backgroundMark x1="54790" y1="94419" x2="54790" y2="94419"/>
                        <a14:backgroundMark x1="34790" y1="91860" x2="56807" y2="95581"/>
                        <a14:backgroundMark x1="56807" y1="95581" x2="63697" y2="93256"/>
                        <a14:backgroundMark x1="63697" y1="93256" x2="41008" y2="92791"/>
                        <a14:backgroundMark x1="41008" y1="92791" x2="49244" y2="91860"/>
                        <a14:backgroundMark x1="49244" y1="91860" x2="63193" y2="95581"/>
                        <a14:backgroundMark x1="63193" y1="95581" x2="69748" y2="94651"/>
                        <a14:backgroundMark x1="69748" y1="94651" x2="56134" y2="92093"/>
                        <a14:backgroundMark x1="56134" y1="92093" x2="70084" y2="92558"/>
                        <a14:backgroundMark x1="70084" y1="92558" x2="62689" y2="92326"/>
                        <a14:backgroundMark x1="62689" y1="92326" x2="56975" y2="96512"/>
                        <a14:backgroundMark x1="56975" y1="96512" x2="63529" y2="95349"/>
                        <a14:backgroundMark x1="63529" y1="95349" x2="55966" y2="95116"/>
                        <a14:backgroundMark x1="55966" y1="95116" x2="62521" y2="95581"/>
                        <a14:backgroundMark x1="62521" y1="95581" x2="54622" y2="94651"/>
                        <a14:backgroundMark x1="54622" y1="94651" x2="61176" y2="94186"/>
                        <a14:backgroundMark x1="61176" y1="94186" x2="67563" y2="94186"/>
                        <a14:backgroundMark x1="67563" y1="94186" x2="73950" y2="92093"/>
                        <a14:backgroundMark x1="73950" y1="92093" x2="32605" y2="91395"/>
                        <a14:backgroundMark x1="32605" y1="91395" x2="52941" y2="92093"/>
                        <a14:backgroundMark x1="52941" y1="92093" x2="53782" y2="92558"/>
                        <a14:backgroundMark x1="93109" y1="14884" x2="86723" y2="13953"/>
                        <a14:backgroundMark x1="86723" y1="13953" x2="93109" y2="13256"/>
                        <a14:backgroundMark x1="93109" y1="13256" x2="86218" y2="13488"/>
                        <a14:backgroundMark x1="10756" y1="11860" x2="13613" y2="11860"/>
                        <a14:backgroundMark x1="4202" y1="12791" x2="4202" y2="22093"/>
                        <a14:backgroundMark x1="4202" y1="22093" x2="4370" y2="23023"/>
                        <a14:backgroundMark x1="4202" y1="41628" x2="4202" y2="50930"/>
                        <a14:backgroundMark x1="4202" y1="50930" x2="3193" y2="41628"/>
                        <a14:backgroundMark x1="3866" y1="53953" x2="3866" y2="37442"/>
                        <a14:backgroundMark x1="3866" y1="39535" x2="3529" y2="48372"/>
                        <a14:backgroundMark x1="3529" y1="48372" x2="4874" y2="54884"/>
                        <a14:backgroundMark x1="3697" y1="81628" x2="4202" y2="79767"/>
                        <a14:backgroundMark x1="4202" y1="79535" x2="4874" y2="79767"/>
                        <a14:backgroundMark x1="3193" y1="80233" x2="4370" y2="80233"/>
                        <a14:backgroundMark x1="85210" y1="13256" x2="86555" y2="13488"/>
                        <a14:backgroundMark x1="8571" y1="11860" x2="10252" y2="11395"/>
                      </a14:backgroundRemoval>
                    </a14:imgEffect>
                  </a14:imgLayer>
                </a14:imgProps>
              </a:ext>
            </a:extLst>
          </a:blip>
          <a:stretch>
            <a:fillRect/>
          </a:stretch>
        </p:blipFill>
        <p:spPr>
          <a:xfrm>
            <a:off x="5644330" y="2574548"/>
            <a:ext cx="5974505" cy="4317709"/>
          </a:xfrm>
          <a:prstGeom prst="rect">
            <a:avLst/>
          </a:prstGeom>
        </p:spPr>
      </p:pic>
    </p:spTree>
    <p:extLst>
      <p:ext uri="{BB962C8B-B14F-4D97-AF65-F5344CB8AC3E}">
        <p14:creationId xmlns:p14="http://schemas.microsoft.com/office/powerpoint/2010/main" val="3104254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63C111F-C2D0-1B0F-C781-E34B63011E70}"/>
              </a:ext>
            </a:extLst>
          </p:cNvPr>
          <p:cNvSpPr>
            <a:spLocks noGrp="1"/>
          </p:cNvSpPr>
          <p:nvPr>
            <p:ph type="dt" sz="half" idx="10"/>
          </p:nvPr>
        </p:nvSpPr>
        <p:spPr/>
        <p:txBody>
          <a:bodyPr/>
          <a:lstStyle/>
          <a:p>
            <a:r>
              <a:rPr lang="en-US" sz="1000" dirty="0"/>
              <a:t>The Southwest Florida Library - 2023</a:t>
            </a:r>
          </a:p>
          <a:p>
            <a:endParaRPr lang="en-US" dirty="0"/>
          </a:p>
        </p:txBody>
      </p:sp>
      <p:sp>
        <p:nvSpPr>
          <p:cNvPr id="5" name="Footer Placeholder 4">
            <a:extLst>
              <a:ext uri="{FF2B5EF4-FFF2-40B4-BE49-F238E27FC236}">
                <a16:creationId xmlns:a16="http://schemas.microsoft.com/office/drawing/2014/main" id="{0C5644E1-DBF6-D2F6-4BCE-71D15340FE37}"/>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17B0572B-BEC2-4980-E9E1-7E4D04433782}"/>
              </a:ext>
            </a:extLst>
          </p:cNvPr>
          <p:cNvSpPr>
            <a:spLocks noGrp="1"/>
          </p:cNvSpPr>
          <p:nvPr>
            <p:ph type="sldNum" sz="quarter" idx="12"/>
          </p:nvPr>
        </p:nvSpPr>
        <p:spPr/>
        <p:txBody>
          <a:bodyPr/>
          <a:lstStyle/>
          <a:p>
            <a:fld id="{6E91CC32-6A6B-4E2E-BBA1-6864F305DA26}" type="slidenum">
              <a:rPr lang="en-US" smtClean="0"/>
              <a:t>17</a:t>
            </a:fld>
            <a:endParaRPr lang="en-US"/>
          </a:p>
        </p:txBody>
      </p:sp>
      <p:pic>
        <p:nvPicPr>
          <p:cNvPr id="12" name="Picture 11" descr="A open book with text on it&#10;&#10;Description automatically generated">
            <a:extLst>
              <a:ext uri="{FF2B5EF4-FFF2-40B4-BE49-F238E27FC236}">
                <a16:creationId xmlns:a16="http://schemas.microsoft.com/office/drawing/2014/main" id="{35A3E99D-17F8-4EF5-D42C-5A7F836EDD82}"/>
              </a:ext>
            </a:extLst>
          </p:cNvPr>
          <p:cNvPicPr>
            <a:picLocks noChangeAspect="1"/>
          </p:cNvPicPr>
          <p:nvPr/>
        </p:nvPicPr>
        <p:blipFill rotWithShape="1">
          <a:blip r:embed="rId2"/>
          <a:srcRect l="26716" t="15295" r="25123" b="17058"/>
          <a:stretch/>
        </p:blipFill>
        <p:spPr>
          <a:xfrm>
            <a:off x="4008120" y="63202"/>
            <a:ext cx="7843743" cy="6333946"/>
          </a:xfrm>
          <a:prstGeom prst="rect">
            <a:avLst/>
          </a:prstGeom>
        </p:spPr>
      </p:pic>
      <p:sp>
        <p:nvSpPr>
          <p:cNvPr id="14" name="TextBox 13">
            <a:extLst>
              <a:ext uri="{FF2B5EF4-FFF2-40B4-BE49-F238E27FC236}">
                <a16:creationId xmlns:a16="http://schemas.microsoft.com/office/drawing/2014/main" id="{F818579F-120F-E96A-5EAD-6D4B485CECEA}"/>
              </a:ext>
            </a:extLst>
          </p:cNvPr>
          <p:cNvSpPr txBox="1"/>
          <p:nvPr/>
        </p:nvSpPr>
        <p:spPr>
          <a:xfrm>
            <a:off x="340137" y="460852"/>
            <a:ext cx="6096000" cy="923330"/>
          </a:xfrm>
          <a:prstGeom prst="rect">
            <a:avLst/>
          </a:prstGeom>
          <a:noFill/>
        </p:spPr>
        <p:txBody>
          <a:bodyPr wrap="square">
            <a:spAutoFit/>
          </a:bodyPr>
          <a:lstStyle/>
          <a:p>
            <a:r>
              <a:rPr lang="en-US" sz="1800" dirty="0"/>
              <a:t>RBG’s Harvard Law Review Copy</a:t>
            </a:r>
          </a:p>
          <a:p>
            <a:endParaRPr lang="en-US" dirty="0"/>
          </a:p>
          <a:p>
            <a:r>
              <a:rPr lang="en-US" dirty="0"/>
              <a:t>(Enlarged version of text)</a:t>
            </a:r>
          </a:p>
        </p:txBody>
      </p:sp>
    </p:spTree>
    <p:extLst>
      <p:ext uri="{BB962C8B-B14F-4D97-AF65-F5344CB8AC3E}">
        <p14:creationId xmlns:p14="http://schemas.microsoft.com/office/powerpoint/2010/main" val="2781871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228759"/>
            <a:ext cx="11883615" cy="839782"/>
          </a:xfrm>
        </p:spPr>
        <p:txBody>
          <a:bodyPr>
            <a:noAutofit/>
          </a:bodyPr>
          <a:lstStyle/>
          <a:p>
            <a:r>
              <a:rPr lang="en-US" sz="3200" dirty="0"/>
              <a:t>RBG’s Copy of Her First Published Book</a:t>
            </a:r>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a:t>The Southwest Florida Library - 2023</a:t>
            </a:r>
            <a:endParaRPr lang="en-US" sz="1000" dirty="0"/>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a:t>The Online RBG collection Exhibit</a:t>
            </a:r>
            <a:endParaRPr lang="en-US" sz="1000" dirty="0"/>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18</a:t>
            </a:fld>
            <a:endParaRPr lang="en-US"/>
          </a:p>
        </p:txBody>
      </p:sp>
      <p:sp>
        <p:nvSpPr>
          <p:cNvPr id="10" name="TextBox 9">
            <a:extLst>
              <a:ext uri="{FF2B5EF4-FFF2-40B4-BE49-F238E27FC236}">
                <a16:creationId xmlns:a16="http://schemas.microsoft.com/office/drawing/2014/main" id="{9BCDFE20-0922-51DF-21DB-BB0514042804}"/>
              </a:ext>
            </a:extLst>
          </p:cNvPr>
          <p:cNvSpPr txBox="1"/>
          <p:nvPr/>
        </p:nvSpPr>
        <p:spPr>
          <a:xfrm>
            <a:off x="308385" y="1068541"/>
            <a:ext cx="5438183" cy="5293757"/>
          </a:xfrm>
          <a:prstGeom prst="rect">
            <a:avLst/>
          </a:prstGeom>
          <a:noFill/>
        </p:spPr>
        <p:txBody>
          <a:bodyPr wrap="square">
            <a:spAutoFit/>
          </a:bodyPr>
          <a:lstStyle/>
          <a:p>
            <a:endParaRPr lang="en-US" sz="1800" dirty="0"/>
          </a:p>
          <a:p>
            <a:r>
              <a:rPr lang="en-US" sz="2000" b="1" dirty="0"/>
              <a:t>Title: </a:t>
            </a:r>
            <a:r>
              <a:rPr lang="en-US" sz="2000" b="1" i="1" dirty="0"/>
              <a:t>Civil Procedure in Sweden</a:t>
            </a:r>
          </a:p>
          <a:p>
            <a:r>
              <a:rPr lang="en-US" sz="2000" b="1" dirty="0"/>
              <a:t>Publisher: The Hague: Martinus Nijhoff Author: Bader Ginsburg, Ruth and Bruzelius, Anders </a:t>
            </a:r>
          </a:p>
          <a:p>
            <a:r>
              <a:rPr lang="en-US" sz="2000" b="1" dirty="0"/>
              <a:t>Year: 1965</a:t>
            </a:r>
          </a:p>
          <a:p>
            <a:endParaRPr lang="en-US" sz="2000" b="1" dirty="0"/>
          </a:p>
          <a:p>
            <a:r>
              <a:rPr lang="en-US" sz="2000" dirty="0"/>
              <a:t>Ginsburg’s copy of her first published book. This work is the first in the Columbia University Project on International Law. As Supreme Court Justice, she integrated her knowledge of international law in her judicial philosophy. For example, she was keenly aware of Sweden’s egalitarian society where two-income families were the norm. She advocated for this kind of society in the United States as a Justice.</a:t>
            </a:r>
          </a:p>
        </p:txBody>
      </p:sp>
      <p:pic>
        <p:nvPicPr>
          <p:cNvPr id="8" name="Picture 7" descr="A blue book with gold text&#10;&#10;Description automatically generated">
            <a:extLst>
              <a:ext uri="{FF2B5EF4-FFF2-40B4-BE49-F238E27FC236}">
                <a16:creationId xmlns:a16="http://schemas.microsoft.com/office/drawing/2014/main" id="{47CB7260-4343-44FF-C96B-801656193D1F}"/>
              </a:ext>
            </a:extLst>
          </p:cNvPr>
          <p:cNvPicPr>
            <a:picLocks noChangeAspect="1"/>
          </p:cNvPicPr>
          <p:nvPr/>
        </p:nvPicPr>
        <p:blipFill rotWithShape="1">
          <a:blip r:embed="rId3"/>
          <a:srcRect l="20703" t="10256" r="23505" b="8547"/>
          <a:stretch/>
        </p:blipFill>
        <p:spPr>
          <a:xfrm>
            <a:off x="5711188" y="1068541"/>
            <a:ext cx="2976742" cy="4332134"/>
          </a:xfrm>
          <a:prstGeom prst="rect">
            <a:avLst/>
          </a:prstGeom>
        </p:spPr>
      </p:pic>
      <p:pic>
        <p:nvPicPr>
          <p:cNvPr id="12" name="Picture 11" descr="A book with text on it&#10;&#10;Description automatically generated">
            <a:extLst>
              <a:ext uri="{FF2B5EF4-FFF2-40B4-BE49-F238E27FC236}">
                <a16:creationId xmlns:a16="http://schemas.microsoft.com/office/drawing/2014/main" id="{98105006-60D7-2D32-E686-59EFD4BC5FED}"/>
              </a:ext>
            </a:extLst>
          </p:cNvPr>
          <p:cNvPicPr>
            <a:picLocks noChangeAspect="1"/>
          </p:cNvPicPr>
          <p:nvPr/>
        </p:nvPicPr>
        <p:blipFill>
          <a:blip r:embed="rId4"/>
          <a:stretch>
            <a:fillRect/>
          </a:stretch>
        </p:blipFill>
        <p:spPr>
          <a:xfrm>
            <a:off x="8876726" y="1427424"/>
            <a:ext cx="3126477" cy="4996810"/>
          </a:xfrm>
          <a:prstGeom prst="rect">
            <a:avLst/>
          </a:prstGeom>
        </p:spPr>
      </p:pic>
    </p:spTree>
    <p:extLst>
      <p:ext uri="{BB962C8B-B14F-4D97-AF65-F5344CB8AC3E}">
        <p14:creationId xmlns:p14="http://schemas.microsoft.com/office/powerpoint/2010/main" val="3535179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228759"/>
            <a:ext cx="11883615" cy="839782"/>
          </a:xfrm>
        </p:spPr>
        <p:txBody>
          <a:bodyPr>
            <a:noAutofit/>
          </a:bodyPr>
          <a:lstStyle/>
          <a:p>
            <a:r>
              <a:rPr lang="en-US" sz="2800" dirty="0"/>
              <a:t>Sidney Poitier’s </a:t>
            </a:r>
            <a:r>
              <a:rPr lang="en-US" sz="2800" i="1" dirty="0"/>
              <a:t>The Measure of a Man: A Spiritual Autobiography</a:t>
            </a:r>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a:t>The Southwest Florida Library - 2023</a:t>
            </a:r>
            <a:endParaRPr lang="en-US" sz="1000" dirty="0"/>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a:t>The Online RBG collection Exhibit</a:t>
            </a:r>
            <a:endParaRPr lang="en-US" sz="1000" dirty="0"/>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19</a:t>
            </a:fld>
            <a:endParaRPr lang="en-US"/>
          </a:p>
        </p:txBody>
      </p:sp>
      <p:sp>
        <p:nvSpPr>
          <p:cNvPr id="10" name="TextBox 9">
            <a:extLst>
              <a:ext uri="{FF2B5EF4-FFF2-40B4-BE49-F238E27FC236}">
                <a16:creationId xmlns:a16="http://schemas.microsoft.com/office/drawing/2014/main" id="{9BCDFE20-0922-51DF-21DB-BB0514042804}"/>
              </a:ext>
            </a:extLst>
          </p:cNvPr>
          <p:cNvSpPr txBox="1"/>
          <p:nvPr/>
        </p:nvSpPr>
        <p:spPr>
          <a:xfrm>
            <a:off x="308385" y="932709"/>
            <a:ext cx="4871740" cy="5909310"/>
          </a:xfrm>
          <a:prstGeom prst="rect">
            <a:avLst/>
          </a:prstGeom>
          <a:noFill/>
        </p:spPr>
        <p:txBody>
          <a:bodyPr wrap="square">
            <a:spAutoFit/>
          </a:bodyPr>
          <a:lstStyle/>
          <a:p>
            <a:endParaRPr lang="en-US" sz="1800" dirty="0"/>
          </a:p>
          <a:p>
            <a:r>
              <a:rPr lang="en-US" sz="2000" b="1" dirty="0"/>
              <a:t>Title: </a:t>
            </a:r>
            <a:r>
              <a:rPr lang="en-US" sz="2000" b="1" i="1" dirty="0"/>
              <a:t>The Measure of a Man: A Spiritual Autobiography</a:t>
            </a:r>
          </a:p>
          <a:p>
            <a:r>
              <a:rPr lang="en-US" sz="2000" b="1" dirty="0"/>
              <a:t>Publisher: Harper Collins</a:t>
            </a:r>
          </a:p>
          <a:p>
            <a:r>
              <a:rPr lang="en-US" sz="2000" b="1" dirty="0"/>
              <a:t>Author: Poitier, Sydney</a:t>
            </a:r>
          </a:p>
          <a:p>
            <a:r>
              <a:rPr lang="en-US" sz="2000" b="1" dirty="0"/>
              <a:t>Year: 2000</a:t>
            </a:r>
          </a:p>
          <a:p>
            <a:endParaRPr lang="en-US" sz="2000" b="1" dirty="0"/>
          </a:p>
          <a:p>
            <a:r>
              <a:rPr lang="en-US" sz="2000" dirty="0"/>
              <a:t>Poitier was passionate about equal rights for all. He was active in film and theater in the late 1950s. His most famous films are </a:t>
            </a:r>
            <a:r>
              <a:rPr lang="en-US" sz="2000" i="1" dirty="0"/>
              <a:t>In the Heat of Night </a:t>
            </a:r>
            <a:r>
              <a:rPr lang="en-US" sz="2000" dirty="0"/>
              <a:t>and </a:t>
            </a:r>
            <a:r>
              <a:rPr lang="en-US" sz="2000" i="1" dirty="0"/>
              <a:t>Raisin in the Sun</a:t>
            </a:r>
            <a:r>
              <a:rPr lang="en-US" sz="2000" dirty="0"/>
              <a:t>. He was the first Black actor to receive an American Academy Award for Best Actor for </a:t>
            </a:r>
            <a:r>
              <a:rPr lang="en-US" sz="2000" i="1" dirty="0"/>
              <a:t>Lilies of the Field </a:t>
            </a:r>
            <a:r>
              <a:rPr lang="en-US" sz="2000" dirty="0"/>
              <a:t>(1963).</a:t>
            </a:r>
          </a:p>
          <a:p>
            <a:r>
              <a:rPr lang="en-US" sz="2000" dirty="0"/>
              <a:t>The inscription reads, “</a:t>
            </a:r>
            <a:r>
              <a:rPr lang="en-US" sz="2000" i="1" dirty="0"/>
              <a:t>To Justice Ruth Bader Ginsburg, may the most you wish be the least you receive from a long, happy, and useful life. Sidney Poitier.</a:t>
            </a:r>
            <a:r>
              <a:rPr lang="en-US" sz="2000" dirty="0"/>
              <a:t>”</a:t>
            </a:r>
          </a:p>
        </p:txBody>
      </p:sp>
      <p:pic>
        <p:nvPicPr>
          <p:cNvPr id="7" name="Picture 6" descr="A book cover of a person&#10;&#10;Description automatically generated">
            <a:extLst>
              <a:ext uri="{FF2B5EF4-FFF2-40B4-BE49-F238E27FC236}">
                <a16:creationId xmlns:a16="http://schemas.microsoft.com/office/drawing/2014/main" id="{6F42B9AA-6F1B-98D8-5EEE-BD28D7737328}"/>
              </a:ext>
            </a:extLst>
          </p:cNvPr>
          <p:cNvPicPr>
            <a:picLocks noChangeAspect="1"/>
          </p:cNvPicPr>
          <p:nvPr/>
        </p:nvPicPr>
        <p:blipFill rotWithShape="1">
          <a:blip r:embed="rId3"/>
          <a:srcRect l="27540" t="19556" r="25777" b="12272"/>
          <a:stretch/>
        </p:blipFill>
        <p:spPr>
          <a:xfrm>
            <a:off x="5329641" y="1287609"/>
            <a:ext cx="3238123" cy="4728782"/>
          </a:xfrm>
          <a:prstGeom prst="rect">
            <a:avLst/>
          </a:prstGeom>
        </p:spPr>
      </p:pic>
      <p:pic>
        <p:nvPicPr>
          <p:cNvPr id="11" name="Picture 10" descr="A close-up of a letter&#10;&#10;Description automatically generated">
            <a:extLst>
              <a:ext uri="{FF2B5EF4-FFF2-40B4-BE49-F238E27FC236}">
                <a16:creationId xmlns:a16="http://schemas.microsoft.com/office/drawing/2014/main" id="{21D0E459-BCAE-6481-2C10-7616E819C7E6}"/>
              </a:ext>
            </a:extLst>
          </p:cNvPr>
          <p:cNvPicPr>
            <a:picLocks noChangeAspect="1"/>
          </p:cNvPicPr>
          <p:nvPr/>
        </p:nvPicPr>
        <p:blipFill rotWithShape="1">
          <a:blip r:embed="rId4"/>
          <a:srcRect l="3406" b="34651"/>
          <a:stretch/>
        </p:blipFill>
        <p:spPr>
          <a:xfrm>
            <a:off x="8717280" y="1287608"/>
            <a:ext cx="3348990" cy="4728781"/>
          </a:xfrm>
          <a:prstGeom prst="rect">
            <a:avLst/>
          </a:prstGeom>
        </p:spPr>
      </p:pic>
    </p:spTree>
    <p:extLst>
      <p:ext uri="{BB962C8B-B14F-4D97-AF65-F5344CB8AC3E}">
        <p14:creationId xmlns:p14="http://schemas.microsoft.com/office/powerpoint/2010/main" val="4162924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228759"/>
            <a:ext cx="11883615" cy="839782"/>
          </a:xfrm>
        </p:spPr>
        <p:txBody>
          <a:bodyPr>
            <a:noAutofit/>
          </a:bodyPr>
          <a:lstStyle/>
          <a:p>
            <a:r>
              <a:rPr lang="en-US" sz="3200" dirty="0"/>
              <a:t>Tony Morrison’s </a:t>
            </a:r>
            <a:r>
              <a:rPr lang="en-US" sz="3200" i="1" dirty="0"/>
              <a:t>Beloved: A Novel</a:t>
            </a:r>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a:t>The Southwest Florida Library - 2023</a:t>
            </a:r>
            <a:endParaRPr lang="en-US" sz="1000" dirty="0"/>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a:t>The Online RBG collection Exhibit</a:t>
            </a:r>
            <a:endParaRPr lang="en-US" sz="1000" dirty="0"/>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20</a:t>
            </a:fld>
            <a:endParaRPr lang="en-US"/>
          </a:p>
        </p:txBody>
      </p:sp>
      <p:sp>
        <p:nvSpPr>
          <p:cNvPr id="10" name="TextBox 9">
            <a:extLst>
              <a:ext uri="{FF2B5EF4-FFF2-40B4-BE49-F238E27FC236}">
                <a16:creationId xmlns:a16="http://schemas.microsoft.com/office/drawing/2014/main" id="{9BCDFE20-0922-51DF-21DB-BB0514042804}"/>
              </a:ext>
            </a:extLst>
          </p:cNvPr>
          <p:cNvSpPr txBox="1"/>
          <p:nvPr/>
        </p:nvSpPr>
        <p:spPr>
          <a:xfrm>
            <a:off x="308385" y="1243785"/>
            <a:ext cx="4568415" cy="5293757"/>
          </a:xfrm>
          <a:prstGeom prst="rect">
            <a:avLst/>
          </a:prstGeom>
          <a:noFill/>
        </p:spPr>
        <p:txBody>
          <a:bodyPr wrap="square">
            <a:spAutoFit/>
          </a:bodyPr>
          <a:lstStyle/>
          <a:p>
            <a:endParaRPr lang="en-US" sz="1800" dirty="0"/>
          </a:p>
          <a:p>
            <a:r>
              <a:rPr lang="en-US" sz="2000" b="1" dirty="0"/>
              <a:t>Title: </a:t>
            </a:r>
            <a:r>
              <a:rPr lang="en-US" sz="2000" b="1" i="1" dirty="0"/>
              <a:t>Beloved: A Novel</a:t>
            </a:r>
          </a:p>
          <a:p>
            <a:r>
              <a:rPr lang="en-US" sz="2000" b="1" dirty="0"/>
              <a:t>Publisher: Alfred A. Knopf </a:t>
            </a:r>
          </a:p>
          <a:p>
            <a:r>
              <a:rPr lang="en-US" sz="2000" b="1" dirty="0"/>
              <a:t>Author: Morrison, Toni</a:t>
            </a:r>
          </a:p>
          <a:p>
            <a:r>
              <a:rPr lang="en-US" sz="2000" b="1" dirty="0"/>
              <a:t>Year: 2005</a:t>
            </a:r>
          </a:p>
          <a:p>
            <a:endParaRPr lang="en-US" sz="2000" b="1" dirty="0"/>
          </a:p>
          <a:p>
            <a:r>
              <a:rPr lang="en-US" sz="2000" dirty="0"/>
              <a:t>Depicted is Ginsburg’s signed copy of </a:t>
            </a:r>
            <a:r>
              <a:rPr lang="en-US" sz="2000" i="1" dirty="0"/>
              <a:t>Beloved </a:t>
            </a:r>
            <a:r>
              <a:rPr lang="en-US" sz="2000" dirty="0"/>
              <a:t>by Morrison. Morrison went to Cornell University at the same time as Ginsburg and graduated a year later. The book is about a mother who attempted to kill her children rather than see them descend back into slavery. The inscription reads, “</a:t>
            </a:r>
            <a:r>
              <a:rPr lang="en-US" sz="2000" i="1" dirty="0"/>
              <a:t>For Ruth and Marty Ginsburg, Regards, Toni Morrison</a:t>
            </a:r>
            <a:r>
              <a:rPr lang="en-US" sz="2000" dirty="0"/>
              <a:t>.”</a:t>
            </a:r>
          </a:p>
        </p:txBody>
      </p:sp>
      <p:pic>
        <p:nvPicPr>
          <p:cNvPr id="7" name="Picture 6" descr="A white book with red and green text&#10;&#10;Description automatically generated">
            <a:extLst>
              <a:ext uri="{FF2B5EF4-FFF2-40B4-BE49-F238E27FC236}">
                <a16:creationId xmlns:a16="http://schemas.microsoft.com/office/drawing/2014/main" id="{322245F0-F8B5-3596-30FA-EC65BF54C9B8}"/>
              </a:ext>
            </a:extLst>
          </p:cNvPr>
          <p:cNvPicPr>
            <a:picLocks noChangeAspect="1"/>
          </p:cNvPicPr>
          <p:nvPr/>
        </p:nvPicPr>
        <p:blipFill rotWithShape="1">
          <a:blip r:embed="rId3"/>
          <a:srcRect l="24046" t="13194" r="25656" b="13194"/>
          <a:stretch/>
        </p:blipFill>
        <p:spPr>
          <a:xfrm>
            <a:off x="4951193" y="1532495"/>
            <a:ext cx="3106151" cy="4545917"/>
          </a:xfrm>
          <a:prstGeom prst="rect">
            <a:avLst/>
          </a:prstGeom>
        </p:spPr>
      </p:pic>
      <p:pic>
        <p:nvPicPr>
          <p:cNvPr id="11" name="Picture 10" descr="A close-up of a piece of paper&#10;&#10;Description automatically generated">
            <a:extLst>
              <a:ext uri="{FF2B5EF4-FFF2-40B4-BE49-F238E27FC236}">
                <a16:creationId xmlns:a16="http://schemas.microsoft.com/office/drawing/2014/main" id="{AEA74301-0372-6CE0-7A84-AD75F9448F8F}"/>
              </a:ext>
            </a:extLst>
          </p:cNvPr>
          <p:cNvPicPr>
            <a:picLocks noChangeAspect="1"/>
          </p:cNvPicPr>
          <p:nvPr/>
        </p:nvPicPr>
        <p:blipFill rotWithShape="1">
          <a:blip r:embed="rId4"/>
          <a:srcRect t="27827" b="29555"/>
          <a:stretch/>
        </p:blipFill>
        <p:spPr>
          <a:xfrm>
            <a:off x="8299377" y="3680612"/>
            <a:ext cx="3701982" cy="2397800"/>
          </a:xfrm>
          <a:prstGeom prst="rect">
            <a:avLst/>
          </a:prstGeom>
        </p:spPr>
      </p:pic>
    </p:spTree>
    <p:extLst>
      <p:ext uri="{BB962C8B-B14F-4D97-AF65-F5344CB8AC3E}">
        <p14:creationId xmlns:p14="http://schemas.microsoft.com/office/powerpoint/2010/main" val="754591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228759"/>
            <a:ext cx="11883615" cy="839782"/>
          </a:xfrm>
        </p:spPr>
        <p:txBody>
          <a:bodyPr>
            <a:noAutofit/>
          </a:bodyPr>
          <a:lstStyle/>
          <a:p>
            <a:r>
              <a:rPr lang="en-US" sz="3200" dirty="0"/>
              <a:t>Al Gore’s </a:t>
            </a:r>
            <a:r>
              <a:rPr lang="en-US" sz="3200" i="1" dirty="0"/>
              <a:t>The Assault on Reason</a:t>
            </a:r>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a:t>The Southwest Florida Library - 2023</a:t>
            </a:r>
            <a:endParaRPr lang="en-US" sz="1000" dirty="0"/>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a:t>The Online RBG collection Exhibit</a:t>
            </a:r>
            <a:endParaRPr lang="en-US" sz="1000" dirty="0"/>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21</a:t>
            </a:fld>
            <a:endParaRPr lang="en-US"/>
          </a:p>
        </p:txBody>
      </p:sp>
      <p:sp>
        <p:nvSpPr>
          <p:cNvPr id="10" name="TextBox 9">
            <a:extLst>
              <a:ext uri="{FF2B5EF4-FFF2-40B4-BE49-F238E27FC236}">
                <a16:creationId xmlns:a16="http://schemas.microsoft.com/office/drawing/2014/main" id="{9BCDFE20-0922-51DF-21DB-BB0514042804}"/>
              </a:ext>
            </a:extLst>
          </p:cNvPr>
          <p:cNvSpPr txBox="1"/>
          <p:nvPr/>
        </p:nvSpPr>
        <p:spPr>
          <a:xfrm>
            <a:off x="308385" y="932709"/>
            <a:ext cx="4743659" cy="5909310"/>
          </a:xfrm>
          <a:prstGeom prst="rect">
            <a:avLst/>
          </a:prstGeom>
          <a:noFill/>
        </p:spPr>
        <p:txBody>
          <a:bodyPr wrap="square">
            <a:spAutoFit/>
          </a:bodyPr>
          <a:lstStyle/>
          <a:p>
            <a:endParaRPr lang="en-US" sz="1800" dirty="0"/>
          </a:p>
          <a:p>
            <a:r>
              <a:rPr lang="en-US" sz="2000" b="1" dirty="0"/>
              <a:t>Title: </a:t>
            </a:r>
            <a:r>
              <a:rPr lang="en-US" sz="2000" b="1" i="1" dirty="0"/>
              <a:t>The Assault on Reason</a:t>
            </a:r>
          </a:p>
          <a:p>
            <a:r>
              <a:rPr lang="en-US" sz="2000" b="1" dirty="0"/>
              <a:t>Publisher: The Penguin Press</a:t>
            </a:r>
          </a:p>
          <a:p>
            <a:r>
              <a:rPr lang="en-US" sz="2000" b="1" dirty="0"/>
              <a:t>Author: Gore, Al</a:t>
            </a:r>
          </a:p>
          <a:p>
            <a:r>
              <a:rPr lang="en-US" sz="2000" b="1" dirty="0"/>
              <a:t>Year: 2007</a:t>
            </a:r>
          </a:p>
          <a:p>
            <a:endParaRPr lang="en-US" sz="2000" b="1" dirty="0"/>
          </a:p>
          <a:p>
            <a:r>
              <a:rPr lang="en-US" sz="2000" dirty="0"/>
              <a:t>Shown here is Ginsburg’s signed copy of </a:t>
            </a:r>
            <a:r>
              <a:rPr lang="en-US" sz="2000" i="1" dirty="0"/>
              <a:t>The Assault on Reason </a:t>
            </a:r>
            <a:r>
              <a:rPr lang="en-US" sz="2000" dirty="0"/>
              <a:t>by Gore. This book is a critique of the George W. Bush era. Ginsburg swore Gore in for his second term as Vice President. The Justice also issued a dissent in the </a:t>
            </a:r>
            <a:r>
              <a:rPr lang="en-US" sz="2000" i="1" dirty="0"/>
              <a:t>Bush v. Gore </a:t>
            </a:r>
            <a:r>
              <a:rPr lang="en-US" sz="2000" dirty="0"/>
              <a:t>decision, which decided the 2000 election. The inscription reads, “</a:t>
            </a:r>
            <a:r>
              <a:rPr lang="en-US" sz="2000" i="1" dirty="0"/>
              <a:t>For Justice Ruth Bader Ginsburg, with deepest regards and with thanks for administering my oath of office as V.P., Al Gore June, 2007.”</a:t>
            </a:r>
            <a:endParaRPr lang="en-US" sz="2000" dirty="0"/>
          </a:p>
        </p:txBody>
      </p:sp>
      <p:pic>
        <p:nvPicPr>
          <p:cNvPr id="8" name="Picture 7" descr="A white book with black text&#10;&#10;Description automatically generated">
            <a:extLst>
              <a:ext uri="{FF2B5EF4-FFF2-40B4-BE49-F238E27FC236}">
                <a16:creationId xmlns:a16="http://schemas.microsoft.com/office/drawing/2014/main" id="{76A5BED8-5DEF-999A-34D3-BB186B1010A0}"/>
              </a:ext>
            </a:extLst>
          </p:cNvPr>
          <p:cNvPicPr>
            <a:picLocks noChangeAspect="1"/>
          </p:cNvPicPr>
          <p:nvPr/>
        </p:nvPicPr>
        <p:blipFill rotWithShape="1">
          <a:blip r:embed="rId3"/>
          <a:srcRect l="22372" t="9808" r="22093" b="9986"/>
          <a:stretch/>
        </p:blipFill>
        <p:spPr>
          <a:xfrm>
            <a:off x="5213167" y="1206024"/>
            <a:ext cx="3413627" cy="4930186"/>
          </a:xfrm>
          <a:prstGeom prst="rect">
            <a:avLst/>
          </a:prstGeom>
        </p:spPr>
      </p:pic>
      <p:pic>
        <p:nvPicPr>
          <p:cNvPr id="12" name="Picture 11" descr="A book with autographed text&#10;&#10;Description automatically generated">
            <a:extLst>
              <a:ext uri="{FF2B5EF4-FFF2-40B4-BE49-F238E27FC236}">
                <a16:creationId xmlns:a16="http://schemas.microsoft.com/office/drawing/2014/main" id="{5827DCA8-540C-65CD-7446-B9062E09F0D6}"/>
              </a:ext>
            </a:extLst>
          </p:cNvPr>
          <p:cNvPicPr>
            <a:picLocks noChangeAspect="1"/>
          </p:cNvPicPr>
          <p:nvPr/>
        </p:nvPicPr>
        <p:blipFill>
          <a:blip r:embed="rId4"/>
          <a:stretch>
            <a:fillRect/>
          </a:stretch>
        </p:blipFill>
        <p:spPr>
          <a:xfrm>
            <a:off x="8909837" y="1206024"/>
            <a:ext cx="3095698" cy="4930186"/>
          </a:xfrm>
          <a:prstGeom prst="rect">
            <a:avLst/>
          </a:prstGeom>
        </p:spPr>
      </p:pic>
    </p:spTree>
    <p:extLst>
      <p:ext uri="{BB962C8B-B14F-4D97-AF65-F5344CB8AC3E}">
        <p14:creationId xmlns:p14="http://schemas.microsoft.com/office/powerpoint/2010/main" val="1976954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228759"/>
            <a:ext cx="11883615" cy="839782"/>
          </a:xfrm>
        </p:spPr>
        <p:txBody>
          <a:bodyPr>
            <a:noAutofit/>
          </a:bodyPr>
          <a:lstStyle/>
          <a:p>
            <a:r>
              <a:rPr lang="en-US" sz="3200" dirty="0"/>
              <a:t>Gloria Steinem’s </a:t>
            </a:r>
            <a:r>
              <a:rPr lang="en-US" sz="3200" i="1" dirty="0"/>
              <a:t>My Life on the Road</a:t>
            </a:r>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a:t>The Southwest Florida Library - 2023</a:t>
            </a:r>
            <a:endParaRPr lang="en-US" sz="1000" dirty="0"/>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a:t>The Online RBG collection Exhibit</a:t>
            </a:r>
            <a:endParaRPr lang="en-US" sz="1000" dirty="0"/>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22</a:t>
            </a:fld>
            <a:endParaRPr lang="en-US"/>
          </a:p>
        </p:txBody>
      </p:sp>
      <p:sp>
        <p:nvSpPr>
          <p:cNvPr id="10" name="TextBox 9">
            <a:extLst>
              <a:ext uri="{FF2B5EF4-FFF2-40B4-BE49-F238E27FC236}">
                <a16:creationId xmlns:a16="http://schemas.microsoft.com/office/drawing/2014/main" id="{9BCDFE20-0922-51DF-21DB-BB0514042804}"/>
              </a:ext>
            </a:extLst>
          </p:cNvPr>
          <p:cNvSpPr txBox="1"/>
          <p:nvPr/>
        </p:nvSpPr>
        <p:spPr>
          <a:xfrm>
            <a:off x="308385" y="932709"/>
            <a:ext cx="4743659" cy="4985980"/>
          </a:xfrm>
          <a:prstGeom prst="rect">
            <a:avLst/>
          </a:prstGeom>
          <a:noFill/>
        </p:spPr>
        <p:txBody>
          <a:bodyPr wrap="square">
            <a:spAutoFit/>
          </a:bodyPr>
          <a:lstStyle/>
          <a:p>
            <a:endParaRPr lang="en-US" sz="1800" dirty="0"/>
          </a:p>
          <a:p>
            <a:r>
              <a:rPr lang="en-US" sz="2000" b="1" dirty="0"/>
              <a:t>Title: </a:t>
            </a:r>
            <a:r>
              <a:rPr lang="en-US" sz="2000" b="1" i="1" dirty="0"/>
              <a:t>My Life on the Road</a:t>
            </a:r>
          </a:p>
          <a:p>
            <a:r>
              <a:rPr lang="en-US" sz="2000" b="1" dirty="0"/>
              <a:t>Publisher: Random House</a:t>
            </a:r>
          </a:p>
          <a:p>
            <a:r>
              <a:rPr lang="en-US" sz="2000" b="1" dirty="0"/>
              <a:t>Author: Steinem, Gloria</a:t>
            </a:r>
          </a:p>
          <a:p>
            <a:r>
              <a:rPr lang="en-US" sz="2000" b="1" dirty="0"/>
              <a:t>Year: 2015</a:t>
            </a:r>
          </a:p>
          <a:p>
            <a:endParaRPr lang="en-US" sz="2000" b="1" dirty="0"/>
          </a:p>
          <a:p>
            <a:r>
              <a:rPr lang="en-US" sz="2000" dirty="0"/>
              <a:t>Ginsburg’s signed copy of </a:t>
            </a:r>
            <a:r>
              <a:rPr lang="en-US" sz="2000" i="1" dirty="0"/>
              <a:t>My Life on the Road </a:t>
            </a:r>
            <a:r>
              <a:rPr lang="en-US" sz="2000" dirty="0"/>
              <a:t>by Steinem. This book is about Steinem’s life on the road as one of strongest voices for women’s equality in the 1970s. The inscription reads, “</a:t>
            </a:r>
            <a:r>
              <a:rPr lang="en-US" sz="2000" i="1" dirty="0"/>
              <a:t>To dearest Ruth – who paved the road for us all – with a lifetime of gratitude – Gloria.” </a:t>
            </a:r>
            <a:r>
              <a:rPr lang="en-US" sz="2000" dirty="0"/>
              <a:t>Steinem was referring to Justice Ginsburg’s advocacy for women’s equality.</a:t>
            </a:r>
          </a:p>
        </p:txBody>
      </p:sp>
      <p:pic>
        <p:nvPicPr>
          <p:cNvPr id="7" name="Picture 6" descr="A book with a person in black shirt&#10;&#10;Description automatically generated">
            <a:extLst>
              <a:ext uri="{FF2B5EF4-FFF2-40B4-BE49-F238E27FC236}">
                <a16:creationId xmlns:a16="http://schemas.microsoft.com/office/drawing/2014/main" id="{C975A965-E657-6E8B-52EE-E4DD4C79372A}"/>
              </a:ext>
            </a:extLst>
          </p:cNvPr>
          <p:cNvPicPr>
            <a:picLocks noChangeAspect="1"/>
          </p:cNvPicPr>
          <p:nvPr/>
        </p:nvPicPr>
        <p:blipFill rotWithShape="1">
          <a:blip r:embed="rId3"/>
          <a:srcRect l="23333" t="13600" r="27334" b="14510"/>
          <a:stretch/>
        </p:blipFill>
        <p:spPr>
          <a:xfrm>
            <a:off x="5289300" y="1206024"/>
            <a:ext cx="3383280" cy="4930186"/>
          </a:xfrm>
          <a:prstGeom prst="rect">
            <a:avLst/>
          </a:prstGeom>
        </p:spPr>
      </p:pic>
      <p:pic>
        <p:nvPicPr>
          <p:cNvPr id="11" name="Picture 10" descr="A close-up of a note&#10;&#10;Description automatically generated">
            <a:extLst>
              <a:ext uri="{FF2B5EF4-FFF2-40B4-BE49-F238E27FC236}">
                <a16:creationId xmlns:a16="http://schemas.microsoft.com/office/drawing/2014/main" id="{95588313-32DB-FB4D-821F-E51554AA2799}"/>
              </a:ext>
            </a:extLst>
          </p:cNvPr>
          <p:cNvPicPr>
            <a:picLocks noChangeAspect="1"/>
          </p:cNvPicPr>
          <p:nvPr/>
        </p:nvPicPr>
        <p:blipFill rotWithShape="1">
          <a:blip r:embed="rId4"/>
          <a:srcRect l="9081" t="25846" r="15728" b="26444"/>
          <a:stretch/>
        </p:blipFill>
        <p:spPr>
          <a:xfrm>
            <a:off x="8803156" y="1206024"/>
            <a:ext cx="3276600" cy="4930186"/>
          </a:xfrm>
          <a:prstGeom prst="rect">
            <a:avLst/>
          </a:prstGeom>
        </p:spPr>
      </p:pic>
    </p:spTree>
    <p:extLst>
      <p:ext uri="{BB962C8B-B14F-4D97-AF65-F5344CB8AC3E}">
        <p14:creationId xmlns:p14="http://schemas.microsoft.com/office/powerpoint/2010/main" val="4050720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F980-E7BC-734A-D49F-550817012BAD}"/>
              </a:ext>
            </a:extLst>
          </p:cNvPr>
          <p:cNvSpPr>
            <a:spLocks noGrp="1"/>
          </p:cNvSpPr>
          <p:nvPr>
            <p:ph type="title"/>
          </p:nvPr>
        </p:nvSpPr>
        <p:spPr>
          <a:xfrm>
            <a:off x="308385" y="228759"/>
            <a:ext cx="11883615" cy="839782"/>
          </a:xfrm>
        </p:spPr>
        <p:txBody>
          <a:bodyPr>
            <a:noAutofit/>
          </a:bodyPr>
          <a:lstStyle/>
          <a:p>
            <a:r>
              <a:rPr lang="en-US" sz="3200" dirty="0"/>
              <a:t>Heidi Schreck’s </a:t>
            </a:r>
            <a:r>
              <a:rPr lang="en-US" sz="3200" i="1" dirty="0"/>
              <a:t>What the Constitution Means to Me</a:t>
            </a:r>
          </a:p>
        </p:txBody>
      </p:sp>
      <p:sp>
        <p:nvSpPr>
          <p:cNvPr id="4" name="Date Placeholder 3">
            <a:extLst>
              <a:ext uri="{FF2B5EF4-FFF2-40B4-BE49-F238E27FC236}">
                <a16:creationId xmlns:a16="http://schemas.microsoft.com/office/drawing/2014/main" id="{FC64A1A0-DDDB-E010-B873-6ED962632932}"/>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6EB261CC-0D04-D521-C4D8-5E3CE89971C7}"/>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102733EB-1737-CCB6-D758-A3F8EE9CBFAF}"/>
              </a:ext>
            </a:extLst>
          </p:cNvPr>
          <p:cNvSpPr>
            <a:spLocks noGrp="1"/>
          </p:cNvSpPr>
          <p:nvPr>
            <p:ph type="sldNum" sz="quarter" idx="12"/>
          </p:nvPr>
        </p:nvSpPr>
        <p:spPr/>
        <p:txBody>
          <a:bodyPr/>
          <a:lstStyle/>
          <a:p>
            <a:fld id="{6E91CC32-6A6B-4E2E-BBA1-6864F305DA26}" type="slidenum">
              <a:rPr lang="en-US" smtClean="0"/>
              <a:t>23</a:t>
            </a:fld>
            <a:endParaRPr lang="en-US"/>
          </a:p>
        </p:txBody>
      </p:sp>
      <p:sp>
        <p:nvSpPr>
          <p:cNvPr id="10" name="TextBox 9">
            <a:extLst>
              <a:ext uri="{FF2B5EF4-FFF2-40B4-BE49-F238E27FC236}">
                <a16:creationId xmlns:a16="http://schemas.microsoft.com/office/drawing/2014/main" id="{9BCDFE20-0922-51DF-21DB-BB0514042804}"/>
              </a:ext>
            </a:extLst>
          </p:cNvPr>
          <p:cNvSpPr txBox="1"/>
          <p:nvPr/>
        </p:nvSpPr>
        <p:spPr>
          <a:xfrm>
            <a:off x="308385" y="932709"/>
            <a:ext cx="4850339" cy="5909310"/>
          </a:xfrm>
          <a:prstGeom prst="rect">
            <a:avLst/>
          </a:prstGeom>
          <a:noFill/>
        </p:spPr>
        <p:txBody>
          <a:bodyPr wrap="square">
            <a:spAutoFit/>
          </a:bodyPr>
          <a:lstStyle/>
          <a:p>
            <a:endParaRPr lang="en-US" sz="1800" dirty="0"/>
          </a:p>
          <a:p>
            <a:r>
              <a:rPr lang="en-US" sz="2000" b="1" dirty="0"/>
              <a:t>Title: </a:t>
            </a:r>
            <a:r>
              <a:rPr lang="en-US" sz="2000" b="1" i="1" dirty="0"/>
              <a:t>What the Constitution Means to Me</a:t>
            </a:r>
          </a:p>
          <a:p>
            <a:r>
              <a:rPr lang="en-US" sz="2000" b="1" dirty="0"/>
              <a:t>Publisher: Self-Published</a:t>
            </a:r>
          </a:p>
          <a:p>
            <a:r>
              <a:rPr lang="en-US" sz="2000" b="1" dirty="0"/>
              <a:t>Author: Schreck, Heidi</a:t>
            </a:r>
          </a:p>
          <a:p>
            <a:r>
              <a:rPr lang="en-US" sz="2000" b="1" dirty="0"/>
              <a:t>Year: 2019</a:t>
            </a:r>
          </a:p>
          <a:p>
            <a:endParaRPr lang="en-US" sz="2000" b="1" dirty="0"/>
          </a:p>
          <a:p>
            <a:r>
              <a:rPr lang="en-US" sz="2000" dirty="0"/>
              <a:t>Schreck’s play ends with a voice recording of RBG being asked, “When will there be enough women on the court? and the Justice replied, “When there are 9.” Schreck sent a copy of the play to RBG. The inscription Schreck wrote to Ginsburg reads, “</a:t>
            </a:r>
            <a:r>
              <a:rPr lang="en-US" sz="2000" i="1" dirty="0"/>
              <a:t>To Justice Ginsburg, Thank you for all you have done to make this country better and more humane, We love you, Heidi Schreck</a:t>
            </a:r>
            <a:r>
              <a:rPr lang="en-US" sz="2000" dirty="0"/>
              <a:t>.” Ginsburg sent back a copy to Schreck of the play back with notes.</a:t>
            </a:r>
          </a:p>
        </p:txBody>
      </p:sp>
      <p:pic>
        <p:nvPicPr>
          <p:cNvPr id="8" name="Picture 7" descr="A book with a person's face&#10;&#10;Description automatically generated">
            <a:extLst>
              <a:ext uri="{FF2B5EF4-FFF2-40B4-BE49-F238E27FC236}">
                <a16:creationId xmlns:a16="http://schemas.microsoft.com/office/drawing/2014/main" id="{B8FB21C8-6A58-6EFE-1A38-E6BC9EF116FC}"/>
              </a:ext>
            </a:extLst>
          </p:cNvPr>
          <p:cNvPicPr>
            <a:picLocks noChangeAspect="1"/>
          </p:cNvPicPr>
          <p:nvPr/>
        </p:nvPicPr>
        <p:blipFill rotWithShape="1">
          <a:blip r:embed="rId3"/>
          <a:srcRect l="26889" t="13600" r="25334" b="16667"/>
          <a:stretch/>
        </p:blipFill>
        <p:spPr>
          <a:xfrm>
            <a:off x="5345422" y="1234098"/>
            <a:ext cx="3276600" cy="4782292"/>
          </a:xfrm>
          <a:prstGeom prst="rect">
            <a:avLst/>
          </a:prstGeom>
        </p:spPr>
      </p:pic>
      <p:pic>
        <p:nvPicPr>
          <p:cNvPr id="12" name="Picture 11" descr="A close-up of a note&#10;&#10;Description automatically generated">
            <a:extLst>
              <a:ext uri="{FF2B5EF4-FFF2-40B4-BE49-F238E27FC236}">
                <a16:creationId xmlns:a16="http://schemas.microsoft.com/office/drawing/2014/main" id="{2AAEF70A-1DD4-126D-1F98-65BA49E97F86}"/>
              </a:ext>
            </a:extLst>
          </p:cNvPr>
          <p:cNvPicPr>
            <a:picLocks noChangeAspect="1"/>
          </p:cNvPicPr>
          <p:nvPr/>
        </p:nvPicPr>
        <p:blipFill rotWithShape="1">
          <a:blip r:embed="rId4"/>
          <a:srcRect l="6027" t="15581"/>
          <a:stretch/>
        </p:blipFill>
        <p:spPr>
          <a:xfrm>
            <a:off x="8808720" y="1234099"/>
            <a:ext cx="3201480" cy="4782292"/>
          </a:xfrm>
          <a:prstGeom prst="rect">
            <a:avLst/>
          </a:prstGeom>
        </p:spPr>
      </p:pic>
    </p:spTree>
    <p:extLst>
      <p:ext uri="{BB962C8B-B14F-4D97-AF65-F5344CB8AC3E}">
        <p14:creationId xmlns:p14="http://schemas.microsoft.com/office/powerpoint/2010/main" val="3841400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ABA6-2B02-529B-4C79-6A5233AD31CF}"/>
              </a:ext>
            </a:extLst>
          </p:cNvPr>
          <p:cNvSpPr>
            <a:spLocks noGrp="1"/>
          </p:cNvSpPr>
          <p:nvPr>
            <p:ph type="title"/>
          </p:nvPr>
        </p:nvSpPr>
        <p:spPr>
          <a:xfrm>
            <a:off x="952897" y="5168543"/>
            <a:ext cx="10880822" cy="1438780"/>
          </a:xfrm>
        </p:spPr>
        <p:txBody>
          <a:bodyPr>
            <a:normAutofit fontScale="90000"/>
          </a:bodyPr>
          <a:lstStyle/>
          <a:p>
            <a:pPr marL="0" marR="0" lvl="0" indent="0" defTabSz="914400" rtl="0" eaLnBrk="1" fontAlgn="auto" latinLnBrk="0" hangingPunct="1">
              <a:lnSpc>
                <a:spcPct val="100000"/>
              </a:lnSpc>
              <a:spcBef>
                <a:spcPts val="0"/>
              </a:spcBef>
              <a:spcAft>
                <a:spcPts val="0"/>
              </a:spcAft>
              <a:tabLst/>
              <a:defRPr/>
            </a:pPr>
            <a:r>
              <a:rPr lang="en-US" dirty="0"/>
              <a:t>As demonstrated by this display, </a:t>
            </a:r>
            <a:br>
              <a:rPr lang="en-US" dirty="0"/>
            </a:br>
            <a:r>
              <a:rPr lang="en-US" dirty="0"/>
              <a:t>Justice Ginsburg’s work had a tremendous impact on many lives. Featured were works that demonstrated her impact on women and those groups not given a voice by society. Finally, this exhibit was a celebration of her legacy and her impact on U.S. legislative history as one of the first female Justices on the court.</a:t>
            </a:r>
          </a:p>
        </p:txBody>
      </p:sp>
      <p:sp>
        <p:nvSpPr>
          <p:cNvPr id="4" name="Date Placeholder 3">
            <a:extLst>
              <a:ext uri="{FF2B5EF4-FFF2-40B4-BE49-F238E27FC236}">
                <a16:creationId xmlns:a16="http://schemas.microsoft.com/office/drawing/2014/main" id="{D19FF249-30D0-7978-EEE1-4C3AE9AABCFD}"/>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293AF06C-70E1-CC26-A9C3-D3FFFEF4FEDD}"/>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D25ED2AD-24E3-C244-0A08-56E52B089EE4}"/>
              </a:ext>
            </a:extLst>
          </p:cNvPr>
          <p:cNvSpPr>
            <a:spLocks noGrp="1"/>
          </p:cNvSpPr>
          <p:nvPr>
            <p:ph type="sldNum" sz="quarter" idx="12"/>
          </p:nvPr>
        </p:nvSpPr>
        <p:spPr/>
        <p:txBody>
          <a:bodyPr/>
          <a:lstStyle/>
          <a:p>
            <a:fld id="{6E91CC32-6A6B-4E2E-BBA1-6864F305DA26}" type="slidenum">
              <a:rPr lang="en-US" smtClean="0"/>
              <a:t>24</a:t>
            </a:fld>
            <a:endParaRPr lang="en-US"/>
          </a:p>
        </p:txBody>
      </p:sp>
    </p:spTree>
    <p:extLst>
      <p:ext uri="{BB962C8B-B14F-4D97-AF65-F5344CB8AC3E}">
        <p14:creationId xmlns:p14="http://schemas.microsoft.com/office/powerpoint/2010/main" val="2066937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ABA6-2B02-529B-4C79-6A5233AD31CF}"/>
              </a:ext>
            </a:extLst>
          </p:cNvPr>
          <p:cNvSpPr>
            <a:spLocks noGrp="1"/>
          </p:cNvSpPr>
          <p:nvPr>
            <p:ph type="title"/>
          </p:nvPr>
        </p:nvSpPr>
        <p:spPr>
          <a:xfrm>
            <a:off x="1268507" y="4247322"/>
            <a:ext cx="9956747" cy="1438780"/>
          </a:xfrm>
        </p:spPr>
        <p:txBody>
          <a:bodyPr>
            <a:normAutofit fontScale="90000"/>
          </a:bodyPr>
          <a:lstStyle/>
          <a:p>
            <a:pPr marL="0" marR="0" lvl="0" indent="0" defTabSz="914400" rtl="0" eaLnBrk="1" fontAlgn="auto" latinLnBrk="0" hangingPunct="1">
              <a:lnSpc>
                <a:spcPct val="100000"/>
              </a:lnSpc>
              <a:spcBef>
                <a:spcPts val="0"/>
              </a:spcBef>
              <a:spcAft>
                <a:spcPts val="0"/>
              </a:spcAft>
              <a:tabLst/>
              <a:defRPr/>
            </a:pPr>
            <a:r>
              <a:rPr lang="en-US" dirty="0"/>
              <a:t>Thank you for viewing our virtual exhibit. More items from this collection can be viewed in person by booking an appointment with the library archivist at </a:t>
            </a:r>
            <a:r>
              <a:rPr lang="en-US" dirty="0">
                <a:hlinkClick r:id="rId3"/>
              </a:rPr>
              <a:t>archivist@sfl.com</a:t>
            </a:r>
            <a:r>
              <a:rPr lang="en-US" dirty="0"/>
              <a:t>. Additionally, select works can be viewed periodically in our display cases on the library’s first floor.</a:t>
            </a:r>
          </a:p>
        </p:txBody>
      </p:sp>
      <p:sp>
        <p:nvSpPr>
          <p:cNvPr id="4" name="Date Placeholder 3">
            <a:extLst>
              <a:ext uri="{FF2B5EF4-FFF2-40B4-BE49-F238E27FC236}">
                <a16:creationId xmlns:a16="http://schemas.microsoft.com/office/drawing/2014/main" id="{D19FF249-30D0-7978-EEE1-4C3AE9AABCFD}"/>
              </a:ext>
            </a:extLst>
          </p:cNvPr>
          <p:cNvSpPr>
            <a:spLocks noGrp="1"/>
          </p:cNvSpPr>
          <p:nvPr>
            <p:ph type="dt" sz="half" idx="10"/>
          </p:nvPr>
        </p:nvSpPr>
        <p:spPr/>
        <p:txBody>
          <a:bodyPr/>
          <a:lstStyle/>
          <a:p>
            <a:r>
              <a:rPr lang="en-US" sz="1000" dirty="0"/>
              <a:t>The Southwest Florida Library - 2023</a:t>
            </a:r>
          </a:p>
        </p:txBody>
      </p:sp>
      <p:sp>
        <p:nvSpPr>
          <p:cNvPr id="5" name="Footer Placeholder 4">
            <a:extLst>
              <a:ext uri="{FF2B5EF4-FFF2-40B4-BE49-F238E27FC236}">
                <a16:creationId xmlns:a16="http://schemas.microsoft.com/office/drawing/2014/main" id="{293AF06C-70E1-CC26-A9C3-D3FFFEF4FEDD}"/>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D25ED2AD-24E3-C244-0A08-56E52B089EE4}"/>
              </a:ext>
            </a:extLst>
          </p:cNvPr>
          <p:cNvSpPr>
            <a:spLocks noGrp="1"/>
          </p:cNvSpPr>
          <p:nvPr>
            <p:ph type="sldNum" sz="quarter" idx="12"/>
          </p:nvPr>
        </p:nvSpPr>
        <p:spPr/>
        <p:txBody>
          <a:bodyPr/>
          <a:lstStyle/>
          <a:p>
            <a:fld id="{6E91CC32-6A6B-4E2E-BBA1-6864F305DA26}" type="slidenum">
              <a:rPr lang="en-US" smtClean="0"/>
              <a:t>25</a:t>
            </a:fld>
            <a:endParaRPr lang="en-US"/>
          </a:p>
        </p:txBody>
      </p:sp>
    </p:spTree>
    <p:extLst>
      <p:ext uri="{BB962C8B-B14F-4D97-AF65-F5344CB8AC3E}">
        <p14:creationId xmlns:p14="http://schemas.microsoft.com/office/powerpoint/2010/main" val="2867056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D773-7834-C461-2877-A9737D0697A0}"/>
              </a:ext>
            </a:extLst>
          </p:cNvPr>
          <p:cNvSpPr>
            <a:spLocks noGrp="1"/>
          </p:cNvSpPr>
          <p:nvPr>
            <p:ph type="title"/>
          </p:nvPr>
        </p:nvSpPr>
        <p:spPr>
          <a:xfrm>
            <a:off x="340137" y="456658"/>
            <a:ext cx="9956747" cy="702921"/>
          </a:xfrm>
        </p:spPr>
        <p:txBody>
          <a:bodyPr/>
          <a:lstStyle/>
          <a:p>
            <a:r>
              <a:rPr lang="en-US" dirty="0"/>
              <a:t>References</a:t>
            </a:r>
          </a:p>
        </p:txBody>
      </p:sp>
      <p:sp>
        <p:nvSpPr>
          <p:cNvPr id="3" name="Content Placeholder 2">
            <a:extLst>
              <a:ext uri="{FF2B5EF4-FFF2-40B4-BE49-F238E27FC236}">
                <a16:creationId xmlns:a16="http://schemas.microsoft.com/office/drawing/2014/main" id="{77A105B7-444D-AD9A-94A9-F6D47D27FEA1}"/>
              </a:ext>
            </a:extLst>
          </p:cNvPr>
          <p:cNvSpPr>
            <a:spLocks noGrp="1"/>
          </p:cNvSpPr>
          <p:nvPr>
            <p:ph idx="1"/>
          </p:nvPr>
        </p:nvSpPr>
        <p:spPr>
          <a:xfrm>
            <a:off x="314514" y="1369670"/>
            <a:ext cx="11519205" cy="5488330"/>
          </a:xfrm>
        </p:spPr>
        <p:txBody>
          <a:bodyPr>
            <a:normAutofit/>
          </a:bodyPr>
          <a:lstStyle/>
          <a:p>
            <a:pPr marL="920750" indent="-920750">
              <a:buNone/>
            </a:pPr>
            <a:r>
              <a:rPr lang="en-US" dirty="0"/>
              <a:t>Bonhams. (2022, January). </a:t>
            </a:r>
            <a:r>
              <a:rPr lang="en-US" i="1" dirty="0"/>
              <a:t>Al Gore presentation copy to Ruth Bader Ginsburg. </a:t>
            </a:r>
            <a:r>
              <a:rPr lang="en-US" dirty="0">
                <a:hlinkClick r:id="rId2"/>
              </a:rPr>
              <a:t>https://www.bonhams.com/auction/27540/lot/40/al-gore-presentation-copy-to-ruth-bader-ginsburg-gore-al-the-assault-on-reason-new-york-the-penguin-press-2007/</a:t>
            </a:r>
            <a:r>
              <a:rPr lang="en-US" dirty="0"/>
              <a:t> </a:t>
            </a:r>
          </a:p>
          <a:p>
            <a:pPr marL="982663" indent="-982663">
              <a:buNone/>
            </a:pPr>
            <a:r>
              <a:rPr lang="en-US" dirty="0"/>
              <a:t>Bonhams. (2022, January). </a:t>
            </a:r>
            <a:r>
              <a:rPr lang="en-US" i="1" dirty="0"/>
              <a:t>Gloria Steinem’s memoir inscribed to Ruth Bader Ginsburg. </a:t>
            </a:r>
            <a:r>
              <a:rPr lang="en-US" dirty="0">
                <a:hlinkClick r:id="rId3"/>
              </a:rPr>
              <a:t>https://www.bonhams.com/auction/27540/lot/62/gloria-steinems-memoir-inscribed-to-ruth-bader-ginsburg-steinem-gloria-my-life-on-the-road-new-york-random-house-2015/</a:t>
            </a:r>
            <a:r>
              <a:rPr lang="en-US" dirty="0"/>
              <a:t> </a:t>
            </a:r>
          </a:p>
          <a:p>
            <a:pPr marL="920750" indent="-920750">
              <a:buNone/>
            </a:pPr>
            <a:r>
              <a:rPr lang="en-US" dirty="0"/>
              <a:t>Bonhams. (2022, January). </a:t>
            </a:r>
            <a:r>
              <a:rPr lang="en-US" i="1" dirty="0"/>
              <a:t>Morrison presentation copy to Ruth Bader Ginsburg. </a:t>
            </a:r>
            <a:r>
              <a:rPr lang="en-US" i="1" dirty="0">
                <a:hlinkClick r:id="rId4"/>
              </a:rPr>
              <a:t>https://www.bonhams.com/auction/27540/lot/38/morrison-presentation-copy-to-ruth-bader-ginsburg-morrison-toni-beloved-new-york-alfred-a-knopf-2005/</a:t>
            </a:r>
            <a:r>
              <a:rPr lang="en-US" i="1" dirty="0"/>
              <a:t> </a:t>
            </a:r>
          </a:p>
          <a:p>
            <a:pPr marL="920750" indent="-920750">
              <a:buNone/>
            </a:pPr>
            <a:r>
              <a:rPr lang="en-US" dirty="0"/>
              <a:t>Bonhams. (2022, January). </a:t>
            </a:r>
            <a:r>
              <a:rPr lang="en-US" i="1" dirty="0"/>
              <a:t>Ruth Bader Ginsburg’s annotated copy of the 1957 – 58 Harvard Law Review. </a:t>
            </a:r>
            <a:r>
              <a:rPr lang="en-US" i="1" dirty="0">
                <a:hlinkClick r:id="rId5"/>
              </a:rPr>
              <a:t>https://www.bonhams.com/auction/27540/lot/3/ruth-bader-ginsburgs-annotated-copy-of-the-1957-58-harvard-law-review-harvard-law-review-volume-71-cambridge-ma-the-harvard-law-review-association-1957-1958/</a:t>
            </a:r>
            <a:r>
              <a:rPr lang="en-US" i="1" dirty="0"/>
              <a:t> </a:t>
            </a:r>
          </a:p>
          <a:p>
            <a:endParaRPr lang="en-US" i="1" dirty="0"/>
          </a:p>
          <a:p>
            <a:endParaRPr lang="en-US" dirty="0"/>
          </a:p>
          <a:p>
            <a:endParaRPr lang="en-US" dirty="0"/>
          </a:p>
        </p:txBody>
      </p:sp>
      <p:sp>
        <p:nvSpPr>
          <p:cNvPr id="4" name="Date Placeholder 3">
            <a:extLst>
              <a:ext uri="{FF2B5EF4-FFF2-40B4-BE49-F238E27FC236}">
                <a16:creationId xmlns:a16="http://schemas.microsoft.com/office/drawing/2014/main" id="{59795771-2B9C-0978-2BFE-120C3010ED9D}"/>
              </a:ext>
            </a:extLst>
          </p:cNvPr>
          <p:cNvSpPr>
            <a:spLocks noGrp="1"/>
          </p:cNvSpPr>
          <p:nvPr>
            <p:ph type="dt" sz="half" idx="10"/>
          </p:nvPr>
        </p:nvSpPr>
        <p:spPr/>
        <p:txBody>
          <a:bodyPr/>
          <a:lstStyle/>
          <a:p>
            <a:r>
              <a:rPr lang="en-US" sz="1000" dirty="0"/>
              <a:t>The Southwest Florida Library - 2023</a:t>
            </a:r>
          </a:p>
          <a:p>
            <a:endParaRPr lang="en-US" dirty="0"/>
          </a:p>
        </p:txBody>
      </p:sp>
      <p:sp>
        <p:nvSpPr>
          <p:cNvPr id="5" name="Footer Placeholder 4">
            <a:extLst>
              <a:ext uri="{FF2B5EF4-FFF2-40B4-BE49-F238E27FC236}">
                <a16:creationId xmlns:a16="http://schemas.microsoft.com/office/drawing/2014/main" id="{2AFF625E-A51D-7624-60AD-5E90959BA4A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8C6261F4-F6B0-C70F-3043-70BEBCEA1AD3}"/>
              </a:ext>
            </a:extLst>
          </p:cNvPr>
          <p:cNvSpPr>
            <a:spLocks noGrp="1"/>
          </p:cNvSpPr>
          <p:nvPr>
            <p:ph type="sldNum" sz="quarter" idx="12"/>
          </p:nvPr>
        </p:nvSpPr>
        <p:spPr/>
        <p:txBody>
          <a:bodyPr/>
          <a:lstStyle/>
          <a:p>
            <a:fld id="{6E91CC32-6A6B-4E2E-BBA1-6864F305DA26}" type="slidenum">
              <a:rPr lang="en-US" smtClean="0"/>
              <a:t>26</a:t>
            </a:fld>
            <a:endParaRPr lang="en-US"/>
          </a:p>
        </p:txBody>
      </p:sp>
    </p:spTree>
    <p:extLst>
      <p:ext uri="{BB962C8B-B14F-4D97-AF65-F5344CB8AC3E}">
        <p14:creationId xmlns:p14="http://schemas.microsoft.com/office/powerpoint/2010/main" val="1432512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D773-7834-C461-2877-A9737D0697A0}"/>
              </a:ext>
            </a:extLst>
          </p:cNvPr>
          <p:cNvSpPr>
            <a:spLocks noGrp="1"/>
          </p:cNvSpPr>
          <p:nvPr>
            <p:ph type="title"/>
          </p:nvPr>
        </p:nvSpPr>
        <p:spPr>
          <a:xfrm>
            <a:off x="340137" y="456658"/>
            <a:ext cx="9956747" cy="702921"/>
          </a:xfrm>
        </p:spPr>
        <p:txBody>
          <a:bodyPr/>
          <a:lstStyle/>
          <a:p>
            <a:r>
              <a:rPr lang="en-US" dirty="0"/>
              <a:t>References</a:t>
            </a:r>
          </a:p>
        </p:txBody>
      </p:sp>
      <p:sp>
        <p:nvSpPr>
          <p:cNvPr id="3" name="Content Placeholder 2">
            <a:extLst>
              <a:ext uri="{FF2B5EF4-FFF2-40B4-BE49-F238E27FC236}">
                <a16:creationId xmlns:a16="http://schemas.microsoft.com/office/drawing/2014/main" id="{77A105B7-444D-AD9A-94A9-F6D47D27FEA1}"/>
              </a:ext>
            </a:extLst>
          </p:cNvPr>
          <p:cNvSpPr>
            <a:spLocks noGrp="1"/>
          </p:cNvSpPr>
          <p:nvPr>
            <p:ph idx="1"/>
          </p:nvPr>
        </p:nvSpPr>
        <p:spPr>
          <a:xfrm>
            <a:off x="314514" y="1369670"/>
            <a:ext cx="11664126" cy="5488330"/>
          </a:xfrm>
        </p:spPr>
        <p:txBody>
          <a:bodyPr>
            <a:normAutofit/>
          </a:bodyPr>
          <a:lstStyle/>
          <a:p>
            <a:pPr marL="920750" indent="-920750">
              <a:buNone/>
            </a:pPr>
            <a:r>
              <a:rPr lang="en-US" dirty="0"/>
              <a:t>Bonhams. (2022, January). </a:t>
            </a:r>
            <a:r>
              <a:rPr lang="en-US" i="1" dirty="0"/>
              <a:t>Ruth Bader Ginsburg’s copy of her first published book. </a:t>
            </a:r>
            <a:r>
              <a:rPr lang="en-US" i="1" dirty="0">
                <a:hlinkClick r:id="rId2"/>
              </a:rPr>
              <a:t>https://www.bonhams.com/auction/27540/lot/5/ruth-bader-ginsburgs-copy-of-her-first-published-book-ginsburg-ruth-bader-and-anders-bruzelius-civil-procedure-in-sweden-the-hague-martinus-nijhoff-1965/</a:t>
            </a:r>
            <a:r>
              <a:rPr lang="en-US" i="1" dirty="0"/>
              <a:t> </a:t>
            </a:r>
            <a:endParaRPr lang="en-US" dirty="0"/>
          </a:p>
          <a:p>
            <a:pPr marL="920750" indent="-920750">
              <a:buNone/>
            </a:pPr>
            <a:r>
              <a:rPr lang="en-US" dirty="0"/>
              <a:t>Bonhams. (2022, January). </a:t>
            </a:r>
            <a:r>
              <a:rPr lang="en-US" i="1" dirty="0"/>
              <a:t>Ruth Bader Ginsburg’s textbook for Columbia Law School class on jurisprudence. Patterson, Edwin W</a:t>
            </a:r>
            <a:r>
              <a:rPr lang="en-US" dirty="0"/>
              <a:t>. </a:t>
            </a:r>
            <a:r>
              <a:rPr lang="en-US" dirty="0">
                <a:hlinkClick r:id="rId3"/>
              </a:rPr>
              <a:t>https://www.bonhams.com/auction/27540/lot/4/ruth-bader-ginsburgs-textbook-for-columbia-law-school-class-on-jurisprudence-patterson-edwin-w-jurisprudence-men-and-ideas-of-the-law-brooklyn-the-foundation-press-1953/</a:t>
            </a:r>
            <a:r>
              <a:rPr lang="en-US" dirty="0"/>
              <a:t> </a:t>
            </a:r>
          </a:p>
          <a:p>
            <a:pPr marL="920750" indent="-920750">
              <a:buNone/>
            </a:pPr>
            <a:r>
              <a:rPr lang="en-US" dirty="0"/>
              <a:t>Bonhams. (2022, January). </a:t>
            </a:r>
            <a:r>
              <a:rPr lang="en-US" i="1" dirty="0"/>
              <a:t>Schreck’s award winning play inscribed to Ruth Bader Ginsburg. </a:t>
            </a:r>
            <a:r>
              <a:rPr lang="en-US" i="1" dirty="0">
                <a:hlinkClick r:id="rId4"/>
              </a:rPr>
              <a:t>https://www.bonhams.com/auction/27540/lot/74/schrecks-award-winning-play-inscribed-to-ruth-bader-ginsburg-schreck-heidi-what-the-constitution-means-to-me-self-published-2019/</a:t>
            </a:r>
            <a:endParaRPr lang="en-US" i="1" dirty="0"/>
          </a:p>
          <a:p>
            <a:pPr marL="920750" indent="-920750">
              <a:buNone/>
            </a:pPr>
            <a:r>
              <a:rPr lang="en-US" dirty="0"/>
              <a:t>Bonhams. (2022, January). </a:t>
            </a:r>
            <a:r>
              <a:rPr lang="en-US" i="1" dirty="0"/>
              <a:t>Sidney Poitier inscribes his memoir to Justice Ginsburg. Poitier, Sidney. </a:t>
            </a:r>
            <a:r>
              <a:rPr lang="en-US" i="1" dirty="0">
                <a:hlinkClick r:id="rId5"/>
              </a:rPr>
              <a:t>https://www.bonhams.com/auction/27540/lot/29/sidney-poitier-inscribes-his-memoir-to-justice-ginsburg-poitier-sydney-the-measure-of-a-man-new-york-harper-collins-2000/</a:t>
            </a:r>
            <a:r>
              <a:rPr lang="en-US" i="1" dirty="0"/>
              <a:t> </a:t>
            </a:r>
          </a:p>
          <a:p>
            <a:endParaRPr lang="en-US" dirty="0"/>
          </a:p>
        </p:txBody>
      </p:sp>
      <p:sp>
        <p:nvSpPr>
          <p:cNvPr id="4" name="Date Placeholder 3">
            <a:extLst>
              <a:ext uri="{FF2B5EF4-FFF2-40B4-BE49-F238E27FC236}">
                <a16:creationId xmlns:a16="http://schemas.microsoft.com/office/drawing/2014/main" id="{59795771-2B9C-0978-2BFE-120C3010ED9D}"/>
              </a:ext>
            </a:extLst>
          </p:cNvPr>
          <p:cNvSpPr>
            <a:spLocks noGrp="1"/>
          </p:cNvSpPr>
          <p:nvPr>
            <p:ph type="dt" sz="half" idx="10"/>
          </p:nvPr>
        </p:nvSpPr>
        <p:spPr/>
        <p:txBody>
          <a:bodyPr/>
          <a:lstStyle/>
          <a:p>
            <a:r>
              <a:rPr lang="en-US" sz="1000" dirty="0"/>
              <a:t>The Southwest Florida Library - 2023</a:t>
            </a:r>
          </a:p>
          <a:p>
            <a:endParaRPr lang="en-US" dirty="0"/>
          </a:p>
        </p:txBody>
      </p:sp>
      <p:sp>
        <p:nvSpPr>
          <p:cNvPr id="5" name="Footer Placeholder 4">
            <a:extLst>
              <a:ext uri="{FF2B5EF4-FFF2-40B4-BE49-F238E27FC236}">
                <a16:creationId xmlns:a16="http://schemas.microsoft.com/office/drawing/2014/main" id="{2AFF625E-A51D-7624-60AD-5E90959BA4A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C6261F4-F6B0-C70F-3043-70BEBCEA1AD3}"/>
              </a:ext>
            </a:extLst>
          </p:cNvPr>
          <p:cNvSpPr>
            <a:spLocks noGrp="1"/>
          </p:cNvSpPr>
          <p:nvPr>
            <p:ph type="sldNum" sz="quarter" idx="12"/>
          </p:nvPr>
        </p:nvSpPr>
        <p:spPr/>
        <p:txBody>
          <a:bodyPr/>
          <a:lstStyle/>
          <a:p>
            <a:fld id="{6E91CC32-6A6B-4E2E-BBA1-6864F305DA26}" type="slidenum">
              <a:rPr lang="en-US" smtClean="0"/>
              <a:t>27</a:t>
            </a:fld>
            <a:endParaRPr lang="en-US"/>
          </a:p>
        </p:txBody>
      </p:sp>
    </p:spTree>
    <p:extLst>
      <p:ext uri="{BB962C8B-B14F-4D97-AF65-F5344CB8AC3E}">
        <p14:creationId xmlns:p14="http://schemas.microsoft.com/office/powerpoint/2010/main" val="19308102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D773-7834-C461-2877-A9737D0697A0}"/>
              </a:ext>
            </a:extLst>
          </p:cNvPr>
          <p:cNvSpPr>
            <a:spLocks noGrp="1"/>
          </p:cNvSpPr>
          <p:nvPr>
            <p:ph type="title"/>
          </p:nvPr>
        </p:nvSpPr>
        <p:spPr>
          <a:xfrm>
            <a:off x="340137" y="456658"/>
            <a:ext cx="9956747" cy="702921"/>
          </a:xfrm>
        </p:spPr>
        <p:txBody>
          <a:bodyPr/>
          <a:lstStyle/>
          <a:p>
            <a:r>
              <a:rPr lang="en-US" dirty="0"/>
              <a:t>References</a:t>
            </a:r>
          </a:p>
        </p:txBody>
      </p:sp>
      <p:sp>
        <p:nvSpPr>
          <p:cNvPr id="3" name="Content Placeholder 2">
            <a:extLst>
              <a:ext uri="{FF2B5EF4-FFF2-40B4-BE49-F238E27FC236}">
                <a16:creationId xmlns:a16="http://schemas.microsoft.com/office/drawing/2014/main" id="{77A105B7-444D-AD9A-94A9-F6D47D27FEA1}"/>
              </a:ext>
            </a:extLst>
          </p:cNvPr>
          <p:cNvSpPr>
            <a:spLocks noGrp="1"/>
          </p:cNvSpPr>
          <p:nvPr>
            <p:ph idx="1"/>
          </p:nvPr>
        </p:nvSpPr>
        <p:spPr>
          <a:xfrm>
            <a:off x="314514" y="1301556"/>
            <a:ext cx="11519205" cy="5488330"/>
          </a:xfrm>
        </p:spPr>
        <p:txBody>
          <a:bodyPr>
            <a:normAutofit/>
          </a:bodyPr>
          <a:lstStyle/>
          <a:p>
            <a:pPr marL="0" indent="0">
              <a:buNone/>
            </a:pPr>
            <a:r>
              <a:rPr lang="en-US" dirty="0"/>
              <a:t>Oyez. (n.d.). </a:t>
            </a:r>
            <a:r>
              <a:rPr lang="en-US" i="1" dirty="0"/>
              <a:t>Ruth Bader Ginsburg</a:t>
            </a:r>
            <a:r>
              <a:rPr lang="en-US" dirty="0"/>
              <a:t>. </a:t>
            </a:r>
            <a:r>
              <a:rPr lang="en-US" dirty="0">
                <a:hlinkClick r:id="rId2"/>
              </a:rPr>
              <a:t>https://www.oyez.org/justices/ruth_bader_ginsburg</a:t>
            </a:r>
            <a:r>
              <a:rPr lang="en-US" dirty="0"/>
              <a:t> </a:t>
            </a:r>
          </a:p>
          <a:p>
            <a:pPr marL="920750" indent="-920750">
              <a:buNone/>
            </a:pPr>
            <a:r>
              <a:rPr lang="en-US" dirty="0"/>
              <a:t>Supreme Court of the United States. (n.d.). Biography of Associate Justice Ruth Bader Ginsburg. The Supreme Court of the United States. </a:t>
            </a:r>
            <a:r>
              <a:rPr lang="en-US" dirty="0">
                <a:hlinkClick r:id="rId3"/>
              </a:rPr>
              <a:t>https://www.supremecourt.gov/about/biographyginsburg.aspx</a:t>
            </a:r>
            <a:r>
              <a:rPr lang="en-US" dirty="0"/>
              <a:t> </a:t>
            </a:r>
          </a:p>
          <a:p>
            <a:pPr marL="920750" indent="-920750">
              <a:buNone/>
            </a:pPr>
            <a:r>
              <a:rPr lang="en-US" dirty="0"/>
              <a:t>University of California Press. (2022, March 15). Remembering the life of Ruth Bader 	Ginsburg</a:t>
            </a:r>
            <a:r>
              <a:rPr lang="en-US" i="1" dirty="0"/>
              <a:t>. UC Press Blog. </a:t>
            </a:r>
            <a:r>
              <a:rPr lang="en-US" i="1" dirty="0">
                <a:hlinkClick r:id="rId4"/>
              </a:rPr>
              <a:t>https://www.ucpress.edu/blog/57263/remembering-the-life-of-ruth-bader-ginsburg/</a:t>
            </a:r>
            <a:endParaRPr lang="en-US" i="1" dirty="0"/>
          </a:p>
        </p:txBody>
      </p:sp>
      <p:sp>
        <p:nvSpPr>
          <p:cNvPr id="4" name="Date Placeholder 3">
            <a:extLst>
              <a:ext uri="{FF2B5EF4-FFF2-40B4-BE49-F238E27FC236}">
                <a16:creationId xmlns:a16="http://schemas.microsoft.com/office/drawing/2014/main" id="{59795771-2B9C-0978-2BFE-120C3010ED9D}"/>
              </a:ext>
            </a:extLst>
          </p:cNvPr>
          <p:cNvSpPr>
            <a:spLocks noGrp="1"/>
          </p:cNvSpPr>
          <p:nvPr>
            <p:ph type="dt" sz="half" idx="10"/>
          </p:nvPr>
        </p:nvSpPr>
        <p:spPr/>
        <p:txBody>
          <a:bodyPr/>
          <a:lstStyle/>
          <a:p>
            <a:r>
              <a:rPr lang="en-US" sz="1000" dirty="0"/>
              <a:t>The Southwest Florida Library - 2023</a:t>
            </a:r>
          </a:p>
          <a:p>
            <a:endParaRPr lang="en-US" dirty="0"/>
          </a:p>
        </p:txBody>
      </p:sp>
      <p:sp>
        <p:nvSpPr>
          <p:cNvPr id="5" name="Footer Placeholder 4">
            <a:extLst>
              <a:ext uri="{FF2B5EF4-FFF2-40B4-BE49-F238E27FC236}">
                <a16:creationId xmlns:a16="http://schemas.microsoft.com/office/drawing/2014/main" id="{2AFF625E-A51D-7624-60AD-5E90959BA4A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8C6261F4-F6B0-C70F-3043-70BEBCEA1AD3}"/>
              </a:ext>
            </a:extLst>
          </p:cNvPr>
          <p:cNvSpPr>
            <a:spLocks noGrp="1"/>
          </p:cNvSpPr>
          <p:nvPr>
            <p:ph type="sldNum" sz="quarter" idx="12"/>
          </p:nvPr>
        </p:nvSpPr>
        <p:spPr/>
        <p:txBody>
          <a:bodyPr/>
          <a:lstStyle/>
          <a:p>
            <a:fld id="{6E91CC32-6A6B-4E2E-BBA1-6864F305DA26}" type="slidenum">
              <a:rPr lang="en-US" smtClean="0"/>
              <a:t>28</a:t>
            </a:fld>
            <a:endParaRPr lang="en-US"/>
          </a:p>
        </p:txBody>
      </p:sp>
    </p:spTree>
    <p:extLst>
      <p:ext uri="{BB962C8B-B14F-4D97-AF65-F5344CB8AC3E}">
        <p14:creationId xmlns:p14="http://schemas.microsoft.com/office/powerpoint/2010/main" val="2246221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D773-7834-C461-2877-A9737D0697A0}"/>
              </a:ext>
            </a:extLst>
          </p:cNvPr>
          <p:cNvSpPr>
            <a:spLocks noGrp="1"/>
          </p:cNvSpPr>
          <p:nvPr>
            <p:ph type="title"/>
          </p:nvPr>
        </p:nvSpPr>
        <p:spPr>
          <a:xfrm>
            <a:off x="340137" y="456658"/>
            <a:ext cx="9956747" cy="702921"/>
          </a:xfrm>
        </p:spPr>
        <p:txBody>
          <a:bodyPr/>
          <a:lstStyle/>
          <a:p>
            <a:r>
              <a:rPr lang="en-US" dirty="0"/>
              <a:t>References</a:t>
            </a:r>
          </a:p>
        </p:txBody>
      </p:sp>
      <p:sp>
        <p:nvSpPr>
          <p:cNvPr id="3" name="Content Placeholder 2">
            <a:extLst>
              <a:ext uri="{FF2B5EF4-FFF2-40B4-BE49-F238E27FC236}">
                <a16:creationId xmlns:a16="http://schemas.microsoft.com/office/drawing/2014/main" id="{77A105B7-444D-AD9A-94A9-F6D47D27FEA1}"/>
              </a:ext>
            </a:extLst>
          </p:cNvPr>
          <p:cNvSpPr>
            <a:spLocks noGrp="1"/>
          </p:cNvSpPr>
          <p:nvPr>
            <p:ph idx="1"/>
          </p:nvPr>
        </p:nvSpPr>
        <p:spPr>
          <a:xfrm>
            <a:off x="314514" y="1301556"/>
            <a:ext cx="11519205" cy="5488330"/>
          </a:xfrm>
        </p:spPr>
        <p:txBody>
          <a:bodyPr>
            <a:normAutofit/>
          </a:bodyPr>
          <a:lstStyle/>
          <a:p>
            <a:pPr marL="0" indent="0" algn="ctr">
              <a:buNone/>
            </a:pPr>
            <a:r>
              <a:rPr lang="en-US" sz="2600" b="1" dirty="0"/>
              <a:t>Photos</a:t>
            </a:r>
            <a:r>
              <a:rPr lang="en-US" sz="2600" b="1" i="1" dirty="0"/>
              <a:t>  </a:t>
            </a:r>
            <a:r>
              <a:rPr lang="en-US" sz="2600" b="1" dirty="0"/>
              <a:t>Credits</a:t>
            </a:r>
          </a:p>
          <a:p>
            <a:pPr marL="920750" indent="-920750">
              <a:buNone/>
            </a:pPr>
            <a:r>
              <a:rPr lang="en-US" dirty="0" err="1"/>
              <a:t>Alswang</a:t>
            </a:r>
            <a:r>
              <a:rPr lang="en-US" dirty="0"/>
              <a:t>, R. (1993). </a:t>
            </a:r>
            <a:r>
              <a:rPr lang="en-US" i="1" dirty="0"/>
              <a:t>Chief Justice William Rehnquist administers the oath of office to Judge Ruth Bader Ginsburg as Associate Supreme Court Justice at the White House</a:t>
            </a:r>
            <a:r>
              <a:rPr lang="en-US" dirty="0"/>
              <a:t>. [Photograph] National Archives and Records Administration. </a:t>
            </a:r>
            <a:r>
              <a:rPr lang="en-US" dirty="0">
                <a:hlinkClick r:id="rId2"/>
              </a:rPr>
              <a:t>https://catalog.archives.gov/id/3144719</a:t>
            </a:r>
            <a:r>
              <a:rPr lang="en-US" dirty="0"/>
              <a:t> </a:t>
            </a:r>
          </a:p>
          <a:p>
            <a:pPr marL="920750" indent="-920750">
              <a:buNone/>
            </a:pPr>
            <a:r>
              <a:rPr lang="en-US" dirty="0"/>
              <a:t>Jenkins, R. M. (1993). </a:t>
            </a:r>
            <a:r>
              <a:rPr lang="en-US" i="1" dirty="0"/>
              <a:t>Ruth Bader Ginsburg testifies at her confirmation hearing before the Senate Judiciary </a:t>
            </a:r>
            <a:r>
              <a:rPr lang="en-US" i="1" dirty="0" err="1"/>
              <a:t>Cmte</a:t>
            </a:r>
            <a:r>
              <a:rPr lang="en-US" i="1" dirty="0"/>
              <a:t>. Committee / R. Michael Jenkins, Congressional Quarterly. </a:t>
            </a:r>
            <a:r>
              <a:rPr lang="en-US" dirty="0"/>
              <a:t>[Photograph]. Library of Congress. </a:t>
            </a:r>
            <a:r>
              <a:rPr lang="en-US" dirty="0">
                <a:hlinkClick r:id="rId3"/>
              </a:rPr>
              <a:t>https://www.loc.gov/item/2019630721/</a:t>
            </a:r>
            <a:r>
              <a:rPr lang="en-US" dirty="0"/>
              <a:t> .</a:t>
            </a:r>
          </a:p>
          <a:p>
            <a:pPr marL="920750" indent="-920750">
              <a:buNone/>
            </a:pPr>
            <a:r>
              <a:rPr lang="en-US" dirty="0"/>
              <a:t>Petteway, S. (2010). </a:t>
            </a:r>
            <a:r>
              <a:rPr lang="en-US" i="1" dirty="0"/>
              <a:t>Official Supreme Court portrait</a:t>
            </a:r>
            <a:r>
              <a:rPr lang="en-US" dirty="0"/>
              <a:t>. [Photograph]. Supreme Court of the United States. </a:t>
            </a:r>
            <a:r>
              <a:rPr lang="en-US" dirty="0">
                <a:hlinkClick r:id="rId4"/>
              </a:rPr>
              <a:t>https://blogs.loc.gov/copyright/2021/02/the-enduring-copyright-legacy-of-justice-ruth-bader-ginsburg/</a:t>
            </a:r>
            <a:r>
              <a:rPr lang="en-US" dirty="0"/>
              <a:t>  </a:t>
            </a:r>
          </a:p>
        </p:txBody>
      </p:sp>
      <p:sp>
        <p:nvSpPr>
          <p:cNvPr id="4" name="Date Placeholder 3">
            <a:extLst>
              <a:ext uri="{FF2B5EF4-FFF2-40B4-BE49-F238E27FC236}">
                <a16:creationId xmlns:a16="http://schemas.microsoft.com/office/drawing/2014/main" id="{59795771-2B9C-0978-2BFE-120C3010ED9D}"/>
              </a:ext>
            </a:extLst>
          </p:cNvPr>
          <p:cNvSpPr>
            <a:spLocks noGrp="1"/>
          </p:cNvSpPr>
          <p:nvPr>
            <p:ph type="dt" sz="half" idx="10"/>
          </p:nvPr>
        </p:nvSpPr>
        <p:spPr/>
        <p:txBody>
          <a:bodyPr/>
          <a:lstStyle/>
          <a:p>
            <a:r>
              <a:rPr lang="en-US" sz="1000" dirty="0"/>
              <a:t>The Southwest Florida Library - 2023</a:t>
            </a:r>
          </a:p>
          <a:p>
            <a:endParaRPr lang="en-US" dirty="0"/>
          </a:p>
        </p:txBody>
      </p:sp>
      <p:sp>
        <p:nvSpPr>
          <p:cNvPr id="5" name="Footer Placeholder 4">
            <a:extLst>
              <a:ext uri="{FF2B5EF4-FFF2-40B4-BE49-F238E27FC236}">
                <a16:creationId xmlns:a16="http://schemas.microsoft.com/office/drawing/2014/main" id="{2AFF625E-A51D-7624-60AD-5E90959BA4A0}"/>
              </a:ext>
            </a:extLst>
          </p:cNvPr>
          <p:cNvSpPr>
            <a:spLocks noGrp="1"/>
          </p:cNvSpPr>
          <p:nvPr>
            <p:ph type="ftr" sz="quarter" idx="11"/>
          </p:nvPr>
        </p:nvSpPr>
        <p:spPr/>
        <p:txBody>
          <a:bodyPr/>
          <a:lstStyle/>
          <a:p>
            <a:r>
              <a:rPr lang="en-US" sz="1000" dirty="0"/>
              <a:t>The Online RBG collection Exhibit</a:t>
            </a:r>
          </a:p>
        </p:txBody>
      </p:sp>
      <p:sp>
        <p:nvSpPr>
          <p:cNvPr id="6" name="Slide Number Placeholder 5">
            <a:extLst>
              <a:ext uri="{FF2B5EF4-FFF2-40B4-BE49-F238E27FC236}">
                <a16:creationId xmlns:a16="http://schemas.microsoft.com/office/drawing/2014/main" id="{8C6261F4-F6B0-C70F-3043-70BEBCEA1AD3}"/>
              </a:ext>
            </a:extLst>
          </p:cNvPr>
          <p:cNvSpPr>
            <a:spLocks noGrp="1"/>
          </p:cNvSpPr>
          <p:nvPr>
            <p:ph type="sldNum" sz="quarter" idx="12"/>
          </p:nvPr>
        </p:nvSpPr>
        <p:spPr/>
        <p:txBody>
          <a:bodyPr/>
          <a:lstStyle/>
          <a:p>
            <a:fld id="{6E91CC32-6A6B-4E2E-BBA1-6864F305DA26}" type="slidenum">
              <a:rPr lang="en-US" smtClean="0"/>
              <a:t>29</a:t>
            </a:fld>
            <a:endParaRPr lang="en-US"/>
          </a:p>
        </p:txBody>
      </p:sp>
    </p:spTree>
    <p:extLst>
      <p:ext uri="{BB962C8B-B14F-4D97-AF65-F5344CB8AC3E}">
        <p14:creationId xmlns:p14="http://schemas.microsoft.com/office/powerpoint/2010/main" val="3854032561"/>
      </p:ext>
    </p:extLst>
  </p:cSld>
  <p:clrMapOvr>
    <a:masterClrMapping/>
  </p:clrMapOvr>
</p:sld>
</file>

<file path=ppt/theme/theme1.xml><?xml version="1.0" encoding="utf-8"?>
<a:theme xmlns:a="http://schemas.openxmlformats.org/drawingml/2006/main" name="DylanVTI">
  <a:themeElements>
    <a:clrScheme name="AnalogousFromRegularSeedRightStep">
      <a:dk1>
        <a:srgbClr val="000000"/>
      </a:dk1>
      <a:lt1>
        <a:srgbClr val="FFFFFF"/>
      </a:lt1>
      <a:dk2>
        <a:srgbClr val="2E1B30"/>
      </a:dk2>
      <a:lt2>
        <a:srgbClr val="F3F0F0"/>
      </a:lt2>
      <a:accent1>
        <a:srgbClr val="45AFAD"/>
      </a:accent1>
      <a:accent2>
        <a:srgbClr val="3B82B1"/>
      </a:accent2>
      <a:accent3>
        <a:srgbClr val="4D63C3"/>
      </a:accent3>
      <a:accent4>
        <a:srgbClr val="593EB3"/>
      </a:accent4>
      <a:accent5>
        <a:srgbClr val="994DC3"/>
      </a:accent5>
      <a:accent6>
        <a:srgbClr val="B13BAA"/>
      </a:accent6>
      <a:hlink>
        <a:srgbClr val="BF3F42"/>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ylanVTI" id="{602636BD-A055-489B-83EC-AD971B7E5F9C}" vid="{CD33A9BC-C4B5-4F36-8A14-490DC4E38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{52A62A0C-B9AF-C24A-9A8B-A7EB33B00EC2}tf10001121_mac</Template>
  <TotalTime>3463</TotalTime>
  <Words>3635</Words>
  <Application>Microsoft Macintosh PowerPoint</Application>
  <PresentationFormat>Widescreen</PresentationFormat>
  <Paragraphs>359</Paragraphs>
  <Slides>29</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Century Schoolbook</vt:lpstr>
      <vt:lpstr>Neue Haas Grotesk Text Pro</vt:lpstr>
      <vt:lpstr>DylanVTI</vt:lpstr>
      <vt:lpstr>The Online RBG Collection Exhibit</vt:lpstr>
      <vt:lpstr>Who was RBG?</vt:lpstr>
      <vt:lpstr>Timeline of RBG’s Life</vt:lpstr>
      <vt:lpstr>Timeline of RBG’s Life (Continued)</vt:lpstr>
      <vt:lpstr>Timeline of RBG’s Life (Continued)</vt:lpstr>
      <vt:lpstr>Timeline of RBG’s Life (Continued)</vt:lpstr>
      <vt:lpstr>What is the RBG Collection?</vt:lpstr>
      <vt:lpstr>Objective of this Exhibit</vt:lpstr>
      <vt:lpstr>What was on RBG’s Bookshelf? - Law</vt:lpstr>
      <vt:lpstr>What was on RBG’s Bookshelf? – Law (Cont.)</vt:lpstr>
      <vt:lpstr>What was on RBG’s Bookshelf? – Miscellaneous</vt:lpstr>
      <vt:lpstr>What was on RBG’s Bookshelf? – Miscellaneous (Cont.) </vt:lpstr>
      <vt:lpstr>The Ruth Bader &amp; Martin Ginsburg Bookshelf</vt:lpstr>
      <vt:lpstr>Highlights from the RBG Collection</vt:lpstr>
      <vt:lpstr>RBG’s Annotated Textbooks </vt:lpstr>
      <vt:lpstr>RBG’s Harvard Law Review Copy</vt:lpstr>
      <vt:lpstr>PowerPoint Presentation</vt:lpstr>
      <vt:lpstr>RBG’s Copy of Her First Published Book</vt:lpstr>
      <vt:lpstr>Sidney Poitier’s The Measure of a Man: A Spiritual Autobiography</vt:lpstr>
      <vt:lpstr>Tony Morrison’s Beloved: A Novel</vt:lpstr>
      <vt:lpstr>Al Gore’s The Assault on Reason</vt:lpstr>
      <vt:lpstr>Gloria Steinem’s My Life on the Road</vt:lpstr>
      <vt:lpstr>Heidi Schreck’s What the Constitution Means to Me</vt:lpstr>
      <vt:lpstr>As demonstrated by this display,  Justice Ginsburg’s work had a tremendous impact on many lives. Featured were works that demonstrated her impact on women and those groups not given a voice by society. Finally, this exhibit was a celebration of her legacy and her impact on U.S. legislative history as one of the first female Justices on the court.</vt:lpstr>
      <vt:lpstr>Thank you for viewing our virtual exhibit. More items from this collection can be viewed in person by booking an appointment with the library archivist at archivist@sfl.com. Additionally, select works can be viewed periodically in our display cases on the library’s first floor.</vt:lpstr>
      <vt:lpstr>References</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RBG Collection Exhibit</dc:title>
  <dc:creator>Abigail Starcher</dc:creator>
  <cp:lastModifiedBy>Abigail Starcher</cp:lastModifiedBy>
  <cp:revision>46</cp:revision>
  <dcterms:created xsi:type="dcterms:W3CDTF">2023-11-19T20:34:50Z</dcterms:created>
  <dcterms:modified xsi:type="dcterms:W3CDTF">2023-11-22T13:58:08Z</dcterms:modified>
</cp:coreProperties>
</file>